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99" r:id="rId3"/>
    <p:sldId id="298" r:id="rId4"/>
    <p:sldId id="258" r:id="rId5"/>
    <p:sldId id="259" r:id="rId6"/>
    <p:sldId id="280" r:id="rId7"/>
    <p:sldId id="295" r:id="rId8"/>
    <p:sldId id="296" r:id="rId9"/>
    <p:sldId id="297" r:id="rId10"/>
    <p:sldId id="285" r:id="rId11"/>
    <p:sldId id="300" r:id="rId12"/>
    <p:sldId id="261" r:id="rId13"/>
    <p:sldId id="263" r:id="rId14"/>
    <p:sldId id="264" r:id="rId15"/>
    <p:sldId id="265" r:id="rId16"/>
    <p:sldId id="266" r:id="rId17"/>
    <p:sldId id="267" r:id="rId18"/>
    <p:sldId id="301" r:id="rId19"/>
    <p:sldId id="268" r:id="rId20"/>
    <p:sldId id="270" r:id="rId21"/>
    <p:sldId id="269" r:id="rId22"/>
    <p:sldId id="271" r:id="rId23"/>
    <p:sldId id="272" r:id="rId24"/>
    <p:sldId id="281" r:id="rId25"/>
    <p:sldId id="27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m aouda" initials="ma" lastIdx="1" clrIdx="0">
    <p:extLst>
      <p:ext uri="{19B8F6BF-5375-455C-9EA6-DF929625EA0E}">
        <p15:presenceInfo xmlns:p15="http://schemas.microsoft.com/office/powerpoint/2012/main" userId="ca1fbf98354fc8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1E12"/>
    <a:srgbClr val="FF3F3F"/>
    <a:srgbClr val="B00000"/>
    <a:srgbClr val="8E0000"/>
    <a:srgbClr val="E24A4E"/>
    <a:srgbClr val="009999"/>
    <a:srgbClr val="00CCFF"/>
    <a:srgbClr val="EAB200"/>
    <a:srgbClr val="F25CA0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4" autoAdjust="0"/>
    <p:restoredTop sz="91651" autoAdjust="0"/>
  </p:normalViewPr>
  <p:slideViewPr>
    <p:cSldViewPr snapToGrid="0" showGuides="1">
      <p:cViewPr varScale="1">
        <p:scale>
          <a:sx n="62" d="100"/>
          <a:sy n="62" d="100"/>
        </p:scale>
        <p:origin x="978" y="72"/>
      </p:cViewPr>
      <p:guideLst>
        <p:guide orient="horz" pos="177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3BC7B-5CDF-4CD9-9CEA-D0D3D0D67A28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830F8-CFFA-4449-8E11-A65D3A7495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3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0830F8-CFFA-4449-8E11-A65D3A7495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75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3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E9F30-CA1A-4596-B00B-80770C72E7A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</a:t>
            </a:r>
            <a:r>
              <a:rPr lang="en-US" dirty="0" err="1"/>
              <a:t>dit</a:t>
            </a:r>
            <a:r>
              <a:rPr lang="en-US" dirty="0"/>
              <a:t>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18BAF2-9627-4027-BACE-7C7799C10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D8D95-52A7-4915-BDEA-2F9A572C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66AAE-26D9-4B7F-B108-E2EC5BD6A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50CF0-E0E4-4C6F-9582-76EBEEF0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7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4810F-16D9-48D4-A091-DD7972EF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36257-D78C-4EF1-BEBE-FD5C964F7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507EC-8C52-458A-8B2E-4F13091C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C9FABE-10A9-4E9A-A415-7CF2C5683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0E3EE-8E80-43DB-894F-0D1FA838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17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80A93F-A86B-40B6-B9AE-FEA55D077C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262DA-593E-43B8-9712-177A05285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E9D8F-2CC1-46D0-957A-40BE91440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A1EF8-334E-48D3-A525-913BC09A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EA428-446F-45E0-8F45-C3D408EF3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3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D7A8-C498-499E-B011-708D1C61B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00BFE-2CD2-4A52-B545-EBAE83548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0B938-A317-46F1-8C65-888004DE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10155-12F2-4767-B051-989167FAC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B93E-2E26-4892-B9AF-8AF95F8D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0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0039-0B6F-4956-AAC1-CCDDF735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64667-16BF-40C9-9ED7-72FC37CE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E64176-2345-4D85-85A7-409A5FDB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93D10-1A31-4354-B7AB-65893486F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5F371-9FE8-49C9-AC28-90A35B4C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8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B3DD4-9D31-48DC-8E9C-9C5F6D9C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17A4C-208D-479B-BEF8-26972E221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12BC51-B097-4760-A506-F1CE27C3E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EEBA3C-FCF9-4595-A683-EB36059F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25AA0-2513-4915-A769-CEB5311C8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AF40C-8D55-4477-9690-1F106815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7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0F714-EFA6-4CC1-A3CE-1BE5D464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3FC4A-7DE4-4B21-B802-D0984DE6B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B99FD9-02BB-422E-A817-D744C860A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9ED3D-7F48-44A0-A588-DD571D156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5A1BEF-BF72-4E13-9484-D6F854BE7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19C720-8614-41FE-B179-C25BD442A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5DFA46-6D15-4745-83AA-47C8D226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B0255-D09A-4AED-B6B7-1A7A41FF2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1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D949-EE3E-45E8-AA23-1579A174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8C834-D01F-4FA7-A35D-EBB71E34A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9FBC1C-D4E6-4AE5-AD72-E431FB04B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46F18-38F2-4AFC-B625-F613A51B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66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7AB61B-9BD0-4C4E-86C5-83FEA84B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D929AC-F63B-44ED-B700-19E7D4923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D5B05-66E1-4FDA-B18D-C81D3F2E5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551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F8340-4400-4D68-98EE-EB5FF420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4783E-B3B5-4777-B842-D36F0B4F6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8158C5-BF4C-406F-9558-16EF4C3DB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56B4E-D7D5-4812-9019-184DAE25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797CB4-13B8-4C50-8D9E-636BBF5B8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ED05A1-4948-4898-82D0-8B28D11B5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3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37AC-64E4-4BA7-9D95-F1A74CEFB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97CB92-4826-4E9F-82D2-73429DB5C1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FECA0-1611-4642-A1CA-23E5E017B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ED5241-4603-4F2C-88FB-15C618FA0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D7C8F-A0A7-4276-847E-A5466CA57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D1686-6BE1-4679-B5FD-FCE7BA35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96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D48A2-92C4-4053-9D0D-5870EBCB7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87977-7ECF-46F6-A3BC-C962019C3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3D41D-FB46-44FA-BB23-05D0E0C67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CF7E7-AC75-4179-8967-B011996617A4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7B1C2-BAB6-419E-8E7C-4783CFE2A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994CB-A7D4-451F-9E53-11AA0400B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6C353-3D69-4C77-86D3-73EAC8BFD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0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6.pn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png"/><Relationship Id="rId5" Type="http://schemas.openxmlformats.org/officeDocument/2006/relationships/image" Target="../media/image42.sv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Relationship Id="rId9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7" Type="http://schemas.openxmlformats.org/officeDocument/2006/relationships/image" Target="../media/image6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image" Target="../media/image21.svg"/><Relationship Id="rId10" Type="http://schemas.openxmlformats.org/officeDocument/2006/relationships/image" Target="../media/image16.png"/><Relationship Id="rId19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610192" y="2533649"/>
            <a:ext cx="7796463" cy="1676400"/>
          </a:xfrm>
        </p:spPr>
        <p:txBody>
          <a:bodyPr>
            <a:noAutofit/>
          </a:bodyPr>
          <a:lstStyle/>
          <a:p>
            <a:r>
              <a:rPr lang="en-US" sz="3600" b="1" dirty="0"/>
              <a:t>RNA-seq differential expression analysis</a:t>
            </a:r>
            <a:br>
              <a:rPr lang="en-US" sz="3600" b="1"/>
            </a:br>
            <a:r>
              <a:rPr lang="en-US" sz="3600" b="1"/>
              <a:t>part 1</a:t>
            </a:r>
            <a:br>
              <a:rPr lang="en-US" sz="3600" dirty="0"/>
            </a:br>
            <a:r>
              <a:rPr lang="en-US" sz="2400" b="1" dirty="0"/>
              <a:t>Egypt Scholars</a:t>
            </a:r>
            <a:br>
              <a:rPr lang="en-US" sz="2800" b="1" dirty="0"/>
            </a:br>
            <a:endParaRPr lang="en-US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648975" y="4284367"/>
            <a:ext cx="6896100" cy="990600"/>
          </a:xfrm>
        </p:spPr>
        <p:txBody>
          <a:bodyPr>
            <a:normAutofit/>
          </a:bodyPr>
          <a:lstStyle/>
          <a:p>
            <a:r>
              <a:rPr lang="en-US" b="1" dirty="0"/>
              <a:t>Mariam </a:t>
            </a:r>
            <a:r>
              <a:rPr lang="en-US" b="1" dirty="0" err="1"/>
              <a:t>Oweda</a:t>
            </a:r>
            <a:r>
              <a:rPr lang="en-US" b="1" dirty="0"/>
              <a:t> Kamel</a:t>
            </a:r>
          </a:p>
          <a:p>
            <a:r>
              <a:rPr lang="en-US" sz="2000" b="1" dirty="0"/>
              <a:t>Nile University, Egypt 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895600" y="6273800"/>
            <a:ext cx="6400800" cy="58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Corbel" pitchFamily="34" charset="0"/>
              </a:rPr>
              <a:t>“DAR Weekly Webinar”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8047725" y="5543551"/>
            <a:ext cx="24973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Day/Month/2016</a:t>
            </a:r>
            <a:endParaRPr lang="en-US" sz="2400" dirty="0"/>
          </a:p>
        </p:txBody>
      </p:sp>
      <p:pic>
        <p:nvPicPr>
          <p:cNvPr id="8" name="Picture 2" descr="D:\Manal Toshiba\Samsung_Laptop\Weekly webinars\Screen-Shot-2014-12-20-at-3.44.51-PM-1024x54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r="15833" b="15238"/>
          <a:stretch/>
        </p:blipFill>
        <p:spPr bwMode="auto">
          <a:xfrm>
            <a:off x="8382000" y="313034"/>
            <a:ext cx="3517900" cy="207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54441"/>
            <a:ext cx="11873132" cy="1069145"/>
          </a:xfrm>
          <a:prstGeom prst="roundRect">
            <a:avLst/>
          </a:prstGeom>
          <a:solidFill>
            <a:srgbClr val="009999">
              <a:alpha val="87000"/>
            </a:srgb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5" y="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Transcriptome profile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C8C2-7D7E-4DEB-BC7B-F592AFBD5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73" y="1925959"/>
            <a:ext cx="6323251" cy="3908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600" dirty="0"/>
              <a:t>The transcriptome is the total set of transcripts or mRNA molecules expressed in a cell at specific time </a:t>
            </a:r>
            <a:r>
              <a:rPr lang="en-US" sz="2600" b="1" dirty="0">
                <a:solidFill>
                  <a:srgbClr val="009999"/>
                </a:solidFill>
              </a:rPr>
              <a:t>(snapshot of the cell)</a:t>
            </a:r>
            <a:r>
              <a:rPr lang="en-US" sz="2600" dirty="0"/>
              <a:t>, different cells show different patterns of gene expression. These differences are responsible for the many different properties and behaviors of various cells and tissues, both in health and disease.</a:t>
            </a:r>
            <a:endParaRPr lang="en-US" sz="2600" b="1" dirty="0">
              <a:solidFill>
                <a:srgbClr val="00999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5AF1D-3A76-4EC9-A889-7F3B921DF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75" y="1480003"/>
            <a:ext cx="4266095" cy="4800877"/>
          </a:xfrm>
          <a:prstGeom prst="rect">
            <a:avLst/>
          </a:prstGeom>
        </p:spPr>
      </p:pic>
      <p:pic>
        <p:nvPicPr>
          <p:cNvPr id="8" name="Picture 7" descr="scholars_final.png">
            <a:extLst>
              <a:ext uri="{FF2B5EF4-FFF2-40B4-BE49-F238E27FC236}">
                <a16:creationId xmlns:a16="http://schemas.microsoft.com/office/drawing/2014/main" id="{EED8FB10-E4D4-4A0F-A036-E6A0D92319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527857" y="486817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54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54441"/>
            <a:ext cx="11873132" cy="1069145"/>
          </a:xfrm>
          <a:prstGeom prst="roundRect">
            <a:avLst/>
          </a:prstGeom>
          <a:solidFill>
            <a:srgbClr val="009999">
              <a:alpha val="87000"/>
            </a:srgbClr>
          </a:solidFill>
          <a:ln>
            <a:solidFill>
              <a:srgbClr val="0099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5" y="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sequence RNA (versus DNA)?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C8C2-7D7E-4DEB-BC7B-F592AFBD5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73" y="1724480"/>
            <a:ext cx="11317373" cy="431985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1- Functional studies </a:t>
            </a:r>
          </a:p>
          <a:p>
            <a:pPr marL="0" indent="0" algn="just">
              <a:buNone/>
            </a:pPr>
            <a:r>
              <a:rPr lang="en-US" sz="2400" dirty="0"/>
              <a:t>– Genome may be constant but an experimental condition has a pronounced effect on gene expression (differential expression)</a:t>
            </a:r>
          </a:p>
          <a:p>
            <a:pPr marL="0" indent="0" algn="just">
              <a:buNone/>
            </a:pPr>
            <a:r>
              <a:rPr lang="en-US" sz="2400" dirty="0"/>
              <a:t>• e.g. Drug treated vs. untreated cell line</a:t>
            </a:r>
          </a:p>
          <a:p>
            <a:pPr marL="0" indent="0" algn="just">
              <a:buNone/>
            </a:pPr>
            <a:r>
              <a:rPr lang="en-US" sz="2400" dirty="0"/>
              <a:t>• e.g. Wild type versus knock out mice</a:t>
            </a:r>
            <a:endParaRPr lang="en-US" sz="2600" b="1" dirty="0">
              <a:solidFill>
                <a:srgbClr val="009999"/>
              </a:solidFill>
            </a:endParaRPr>
          </a:p>
          <a:p>
            <a:pPr marL="0" indent="0" algn="just">
              <a:buNone/>
            </a:pPr>
            <a:r>
              <a:rPr lang="en-US" b="1" dirty="0"/>
              <a:t>2- Predicting transcript sequence from genome sequence is difficult </a:t>
            </a:r>
          </a:p>
          <a:p>
            <a:pPr marL="0" indent="0" algn="just">
              <a:buNone/>
            </a:pPr>
            <a:r>
              <a:rPr lang="en-US" b="1" dirty="0"/>
              <a:t>3- Some molecular features can only be observed at the RNA level </a:t>
            </a:r>
          </a:p>
          <a:p>
            <a:pPr marL="0" indent="0" algn="just">
              <a:buNone/>
            </a:pPr>
            <a:r>
              <a:rPr lang="en-US" sz="2400" dirty="0"/>
              <a:t>– Alternative isoforms, fusion transcripts, RNA editing</a:t>
            </a:r>
          </a:p>
          <a:p>
            <a:pPr marL="0" indent="0" algn="just">
              <a:buNone/>
            </a:pPr>
            <a:r>
              <a:rPr lang="en-US" b="1" dirty="0"/>
              <a:t>4- Understand allele specific expression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8F80CF-E65D-471F-9B60-858C976F118B}"/>
              </a:ext>
            </a:extLst>
          </p:cNvPr>
          <p:cNvSpPr/>
          <p:nvPr/>
        </p:nvSpPr>
        <p:spPr>
          <a:xfrm>
            <a:off x="197096" y="1518834"/>
            <a:ext cx="11647532" cy="24022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holars_final.png">
            <a:extLst>
              <a:ext uri="{FF2B5EF4-FFF2-40B4-BE49-F238E27FC236}">
                <a16:creationId xmlns:a16="http://schemas.microsoft.com/office/drawing/2014/main" id="{35FA2177-A6AA-48CB-9AA0-D5F6764593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527857" y="486817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0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54441"/>
            <a:ext cx="11873132" cy="1069145"/>
          </a:xfrm>
          <a:prstGeom prst="roundRect">
            <a:avLst/>
          </a:prstGeom>
          <a:solidFill>
            <a:schemeClr val="accent6">
              <a:lumMod val="50000"/>
              <a:alpha val="8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5" y="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differential gene expression analysis?!! 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C8C2-7D7E-4DEB-BC7B-F592AFBD5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55" y="1506324"/>
            <a:ext cx="11256707" cy="1546592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The goal of differential expression analysis is to identify genes whose expression level differs under different conditions using statistical analysis to discover quantitative changes in the expression levels.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0C9B13-0BF7-4A2C-8E92-B46F9F7D6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069" y="3101073"/>
            <a:ext cx="7957603" cy="308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45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54441"/>
            <a:ext cx="11873132" cy="1069145"/>
          </a:xfrm>
          <a:prstGeom prst="roundRect">
            <a:avLst/>
          </a:prstGeom>
          <a:solidFill>
            <a:schemeClr val="accent6">
              <a:lumMod val="50000"/>
              <a:alpha val="8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5" y="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differential gene expression analysis?!! Why?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468DD00-574A-4F0A-A6AF-30B39CB4BEFB}"/>
              </a:ext>
            </a:extLst>
          </p:cNvPr>
          <p:cNvGrpSpPr/>
          <p:nvPr/>
        </p:nvGrpSpPr>
        <p:grpSpPr>
          <a:xfrm>
            <a:off x="3517723" y="4605495"/>
            <a:ext cx="2529316" cy="1899139"/>
            <a:chOff x="3549540" y="4422024"/>
            <a:chExt cx="2529316" cy="189913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F08F8BF-E8FE-49D0-9E69-1E7DB0207368}"/>
                </a:ext>
              </a:extLst>
            </p:cNvPr>
            <p:cNvGrpSpPr/>
            <p:nvPr/>
          </p:nvGrpSpPr>
          <p:grpSpPr>
            <a:xfrm>
              <a:off x="3549540" y="4422024"/>
              <a:ext cx="2529316" cy="1899138"/>
              <a:chOff x="285742" y="4422024"/>
              <a:chExt cx="2529316" cy="189913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84E8AD7-176B-4328-9987-736695CBD153}"/>
                  </a:ext>
                </a:extLst>
              </p:cNvPr>
              <p:cNvGrpSpPr/>
              <p:nvPr/>
            </p:nvGrpSpPr>
            <p:grpSpPr>
              <a:xfrm>
                <a:off x="285742" y="4422024"/>
                <a:ext cx="2529316" cy="1899138"/>
                <a:chOff x="285742" y="4422024"/>
                <a:chExt cx="2529316" cy="1899138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C03724DA-254A-4DF1-81B9-D68CF33EAB2E}"/>
                    </a:ext>
                  </a:extLst>
                </p:cNvPr>
                <p:cNvSpPr/>
                <p:nvPr/>
              </p:nvSpPr>
              <p:spPr>
                <a:xfrm>
                  <a:off x="403672" y="4422024"/>
                  <a:ext cx="2061200" cy="189913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C8D66885-38F0-4815-B5DF-77602DA58B34}"/>
                    </a:ext>
                  </a:extLst>
                </p:cNvPr>
                <p:cNvSpPr/>
                <p:nvPr/>
              </p:nvSpPr>
              <p:spPr>
                <a:xfrm>
                  <a:off x="824149" y="4671032"/>
                  <a:ext cx="1611086" cy="132556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66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Connector: Elbow 39">
                  <a:extLst>
                    <a:ext uri="{FF2B5EF4-FFF2-40B4-BE49-F238E27FC236}">
                      <a16:creationId xmlns:a16="http://schemas.microsoft.com/office/drawing/2014/main" id="{FC22E47C-C0C2-4F69-8C0C-9B3CC3F876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753555" y="4991628"/>
                  <a:ext cx="540122" cy="336395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accent6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D6213B5-A457-4C9A-BDD0-EAC751E6CB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0261" y="5007427"/>
                  <a:ext cx="85066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0DD58A28-6F5F-409E-9B27-89403FF96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999" y="5486400"/>
                  <a:ext cx="850669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Connector: Elbow 37">
                  <a:extLst>
                    <a:ext uri="{FF2B5EF4-FFF2-40B4-BE49-F238E27FC236}">
                      <a16:creationId xmlns:a16="http://schemas.microsoft.com/office/drawing/2014/main" id="{D08E064F-58F2-4138-B144-76768C142F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4574" y="4671032"/>
                  <a:ext cx="540122" cy="336395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56D76CE-8FFE-47E5-815F-268879351F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39852" y="5327837"/>
                  <a:ext cx="850669" cy="0"/>
                </a:xfrm>
                <a:prstGeom prst="line">
                  <a:avLst/>
                </a:prstGeom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Connector: Elbow 38">
                  <a:extLst>
                    <a:ext uri="{FF2B5EF4-FFF2-40B4-BE49-F238E27FC236}">
                      <a16:creationId xmlns:a16="http://schemas.microsoft.com/office/drawing/2014/main" id="{6787436E-A2D6-4230-904C-BE717C19B7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4444" y="5159826"/>
                  <a:ext cx="540122" cy="336395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8412626-3A93-415D-BFDC-89B9BD972382}"/>
                    </a:ext>
                  </a:extLst>
                </p:cNvPr>
                <p:cNvSpPr txBox="1"/>
                <p:nvPr/>
              </p:nvSpPr>
              <p:spPr>
                <a:xfrm>
                  <a:off x="1869009" y="4588691"/>
                  <a:ext cx="9460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Gene C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9EB84AD0-3DEE-4048-8057-BCD34135005D}"/>
                    </a:ext>
                  </a:extLst>
                </p:cNvPr>
                <p:cNvSpPr txBox="1"/>
                <p:nvPr/>
              </p:nvSpPr>
              <p:spPr>
                <a:xfrm>
                  <a:off x="526435" y="4683952"/>
                  <a:ext cx="9460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Gene A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453A1D8-E361-435D-8265-230C94EB7C0F}"/>
                    </a:ext>
                  </a:extLst>
                </p:cNvPr>
                <p:cNvSpPr txBox="1"/>
                <p:nvPr/>
              </p:nvSpPr>
              <p:spPr>
                <a:xfrm>
                  <a:off x="285742" y="5445302"/>
                  <a:ext cx="9460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Gene B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C0EF2DF-4DA0-43F5-BBA5-1EAD1BB61D85}"/>
                    </a:ext>
                  </a:extLst>
                </p:cNvPr>
                <p:cNvSpPr txBox="1"/>
                <p:nvPr/>
              </p:nvSpPr>
              <p:spPr>
                <a:xfrm>
                  <a:off x="1329921" y="5716064"/>
                  <a:ext cx="9460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0066FF"/>
                      </a:solidFill>
                    </a:rPr>
                    <a:t>Gene L</a:t>
                  </a:r>
                </a:p>
              </p:txBody>
            </p: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BDC4BE4-25FE-4B19-91C0-9338C7256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595" y="5754914"/>
                <a:ext cx="850669" cy="0"/>
              </a:xfrm>
              <a:prstGeom prst="line">
                <a:avLst/>
              </a:prstGeom>
              <a:ln>
                <a:solidFill>
                  <a:srgbClr val="0066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F6BACC90-D9F4-4807-8CB7-FAC6DA181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6752" y="5418519"/>
                <a:ext cx="540122" cy="336395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0066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68762A90-0BFA-4AE0-B800-09E64C21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5673" y="4577001"/>
              <a:ext cx="519773" cy="43647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443ED65E-3313-45D4-A774-7D0362B443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5214" y="4818681"/>
              <a:ext cx="545979" cy="18874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ABE3214-073F-4FBC-906F-AC69BEAE8BE9}"/>
              </a:ext>
            </a:extLst>
          </p:cNvPr>
          <p:cNvGrpSpPr/>
          <p:nvPr/>
        </p:nvGrpSpPr>
        <p:grpSpPr>
          <a:xfrm>
            <a:off x="323371" y="4588694"/>
            <a:ext cx="2529316" cy="1899140"/>
            <a:chOff x="285742" y="4389120"/>
            <a:chExt cx="2529316" cy="189913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2948D5E-57E2-496F-BBF6-9F0CB54FE64A}"/>
                </a:ext>
              </a:extLst>
            </p:cNvPr>
            <p:cNvGrpSpPr/>
            <p:nvPr/>
          </p:nvGrpSpPr>
          <p:grpSpPr>
            <a:xfrm>
              <a:off x="285742" y="4389120"/>
              <a:ext cx="2529316" cy="1899138"/>
              <a:chOff x="285742" y="4389120"/>
              <a:chExt cx="2529316" cy="1899138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0FCA22E-0413-4762-B7C9-49C4BDEEDCEB}"/>
                  </a:ext>
                </a:extLst>
              </p:cNvPr>
              <p:cNvGrpSpPr/>
              <p:nvPr/>
            </p:nvGrpSpPr>
            <p:grpSpPr>
              <a:xfrm>
                <a:off x="285742" y="4389120"/>
                <a:ext cx="2529316" cy="1899138"/>
                <a:chOff x="285742" y="4389120"/>
                <a:chExt cx="2529316" cy="1899138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45629346-5C01-4E4A-A3D7-7E995421977C}"/>
                    </a:ext>
                  </a:extLst>
                </p:cNvPr>
                <p:cNvSpPr/>
                <p:nvPr/>
              </p:nvSpPr>
              <p:spPr>
                <a:xfrm>
                  <a:off x="374035" y="4389120"/>
                  <a:ext cx="2061200" cy="1899138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8C181A54-B8D8-4A0B-80AA-23360C2764A2}"/>
                    </a:ext>
                  </a:extLst>
                </p:cNvPr>
                <p:cNvSpPr/>
                <p:nvPr/>
              </p:nvSpPr>
              <p:spPr>
                <a:xfrm>
                  <a:off x="824149" y="4671032"/>
                  <a:ext cx="1611086" cy="1325563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66000"/>
                  </a:schemeClr>
                </a:solidFill>
                <a:ln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BB86AD15-E143-4E9A-ABA5-4FCA03425C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40261" y="5007427"/>
                  <a:ext cx="850669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B5D8AB17-F2C4-4784-8AA7-2459D61F2C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84566" y="5333813"/>
                  <a:ext cx="850669" cy="0"/>
                </a:xfrm>
                <a:prstGeom prst="line">
                  <a:avLst/>
                </a:prstGeom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B065FBFD-3F26-44DA-B5D6-0A21C139E7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1999" y="5486400"/>
                  <a:ext cx="850669" cy="0"/>
                </a:xfrm>
                <a:prstGeom prst="line">
                  <a:avLst/>
                </a:prstGeom>
                <a:ln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Connector: Elbow 16">
                  <a:extLst>
                    <a:ext uri="{FF2B5EF4-FFF2-40B4-BE49-F238E27FC236}">
                      <a16:creationId xmlns:a16="http://schemas.microsoft.com/office/drawing/2014/main" id="{84D81201-788A-4D04-9C8A-5C96FD6CC6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134574" y="4671032"/>
                  <a:ext cx="540122" cy="336395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or: Elbow 19">
                  <a:extLst>
                    <a:ext uri="{FF2B5EF4-FFF2-40B4-BE49-F238E27FC236}">
                      <a16:creationId xmlns:a16="http://schemas.microsoft.com/office/drawing/2014/main" id="{2A05DA61-A025-4D7D-A40B-42F5683EBD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044444" y="5159826"/>
                  <a:ext cx="540122" cy="336395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accent2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or: Elbow 20">
                  <a:extLst>
                    <a:ext uri="{FF2B5EF4-FFF2-40B4-BE49-F238E27FC236}">
                      <a16:creationId xmlns:a16="http://schemas.microsoft.com/office/drawing/2014/main" id="{8C47C49D-E4E8-4FAD-A9D6-D968B8E57D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77301" y="4991628"/>
                  <a:ext cx="540122" cy="336395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accent6">
                      <a:lumMod val="50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CD074D2-049C-4882-86CA-F466E8F3C828}"/>
                    </a:ext>
                  </a:extLst>
                </p:cNvPr>
                <p:cNvSpPr txBox="1"/>
                <p:nvPr/>
              </p:nvSpPr>
              <p:spPr>
                <a:xfrm>
                  <a:off x="1869009" y="4588691"/>
                  <a:ext cx="9460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6">
                          <a:lumMod val="50000"/>
                        </a:schemeClr>
                      </a:solidFill>
                    </a:rPr>
                    <a:t>Gene C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369973E-EFDE-4B68-903E-00C6C0AA4F7B}"/>
                    </a:ext>
                  </a:extLst>
                </p:cNvPr>
                <p:cNvSpPr txBox="1"/>
                <p:nvPr/>
              </p:nvSpPr>
              <p:spPr>
                <a:xfrm>
                  <a:off x="526435" y="4683952"/>
                  <a:ext cx="9460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/>
                    <a:t>Gene A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587973D-4CB6-47CD-9A37-837D69891CD7}"/>
                    </a:ext>
                  </a:extLst>
                </p:cNvPr>
                <p:cNvSpPr txBox="1"/>
                <p:nvPr/>
              </p:nvSpPr>
              <p:spPr>
                <a:xfrm>
                  <a:off x="285742" y="5445302"/>
                  <a:ext cx="9460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2">
                          <a:lumMod val="50000"/>
                        </a:schemeClr>
                      </a:solidFill>
                    </a:rPr>
                    <a:t>Gene B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583665CD-C941-48DD-877C-3B62F956764C}"/>
                    </a:ext>
                  </a:extLst>
                </p:cNvPr>
                <p:cNvSpPr txBox="1"/>
                <p:nvPr/>
              </p:nvSpPr>
              <p:spPr>
                <a:xfrm>
                  <a:off x="1329921" y="5716064"/>
                  <a:ext cx="94604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Gene D</a:t>
                  </a:r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03F880A-38C7-4944-94E0-FA61467DB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5595" y="5754914"/>
                <a:ext cx="850669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Connector: Elbow 21">
                <a:extLst>
                  <a:ext uri="{FF2B5EF4-FFF2-40B4-BE49-F238E27FC236}">
                    <a16:creationId xmlns:a16="http://schemas.microsoft.com/office/drawing/2014/main" id="{93699CD6-12D5-4547-BAAA-E4A0778E7B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36752" y="5418519"/>
                <a:ext cx="540122" cy="336395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E47CD8C9-46C7-4533-8E27-1F4A4700D7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2637" y="5088215"/>
              <a:ext cx="475930" cy="23437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7F49C511-8417-46F7-8693-714FDCF97203}"/>
              </a:ext>
            </a:extLst>
          </p:cNvPr>
          <p:cNvSpPr/>
          <p:nvPr/>
        </p:nvSpPr>
        <p:spPr>
          <a:xfrm>
            <a:off x="6096001" y="1446300"/>
            <a:ext cx="5936567" cy="3237653"/>
          </a:xfrm>
          <a:prstGeom prst="wedgeRoundRectCallout">
            <a:avLst/>
          </a:prstGeom>
          <a:solidFill>
            <a:schemeClr val="accent3">
              <a:lumMod val="75000"/>
              <a:alpha val="8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0D114BA-337F-42D1-BD98-D9F60DCE837F}"/>
              </a:ext>
            </a:extLst>
          </p:cNvPr>
          <p:cNvSpPr txBox="1"/>
          <p:nvPr/>
        </p:nvSpPr>
        <p:spPr>
          <a:xfrm>
            <a:off x="6210159" y="1634037"/>
            <a:ext cx="5936567" cy="2954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What are the differentially expressed genes?</a:t>
            </a:r>
          </a:p>
          <a:p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Gene A is up regulated </a:t>
            </a:r>
          </a:p>
          <a:p>
            <a:r>
              <a:rPr lang="en-US" sz="2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 Gene c is down regulated </a:t>
            </a:r>
          </a:p>
          <a:p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Gene  D is turned off</a:t>
            </a:r>
          </a:p>
          <a:p>
            <a:r>
              <a:rPr lang="en-US" sz="2400" dirty="0">
                <a:solidFill>
                  <a:schemeClr val="bg1"/>
                </a:solidFill>
              </a:rPr>
              <a:t> Gene L is turned on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B4021-1D5D-46EB-9BB6-3856E374551A}"/>
              </a:ext>
            </a:extLst>
          </p:cNvPr>
          <p:cNvSpPr txBox="1"/>
          <p:nvPr/>
        </p:nvSpPr>
        <p:spPr>
          <a:xfrm>
            <a:off x="330985" y="1385576"/>
            <a:ext cx="5650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which genes are expressed at different levels and reasonable for the disease ?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072D52-A141-4560-943F-14023F75FA50}"/>
              </a:ext>
            </a:extLst>
          </p:cNvPr>
          <p:cNvGrpSpPr/>
          <p:nvPr/>
        </p:nvGrpSpPr>
        <p:grpSpPr>
          <a:xfrm>
            <a:off x="527255" y="2355390"/>
            <a:ext cx="5011692" cy="1870876"/>
            <a:chOff x="527255" y="2355390"/>
            <a:chExt cx="5011692" cy="18708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06A75A-7C0D-49D6-B019-77ACE916CD0F}"/>
                </a:ext>
              </a:extLst>
            </p:cNvPr>
            <p:cNvSpPr txBox="1"/>
            <p:nvPr/>
          </p:nvSpPr>
          <p:spPr>
            <a:xfrm>
              <a:off x="2803721" y="2518481"/>
              <a:ext cx="79099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800" b="1" dirty="0">
                  <a:latin typeface="Agency FB" panose="020B0503020202020204" pitchFamily="34" charset="0"/>
                </a:rPr>
                <a:t>vs</a:t>
              </a:r>
              <a:endParaRPr lang="en-US" b="1" dirty="0">
                <a:latin typeface="Agency FB" panose="020B0503020202020204" pitchFamily="34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ACBA75D-C422-4A4F-AF87-C32195B587FC}"/>
                </a:ext>
              </a:extLst>
            </p:cNvPr>
            <p:cNvGrpSpPr/>
            <p:nvPr/>
          </p:nvGrpSpPr>
          <p:grpSpPr>
            <a:xfrm>
              <a:off x="527255" y="2355450"/>
              <a:ext cx="1726638" cy="1459776"/>
              <a:chOff x="504231" y="2541710"/>
              <a:chExt cx="1726638" cy="1459776"/>
            </a:xfrm>
          </p:grpSpPr>
          <p:sp>
            <p:nvSpPr>
              <p:cNvPr id="16" name="Teardrop 15">
                <a:extLst>
                  <a:ext uri="{FF2B5EF4-FFF2-40B4-BE49-F238E27FC236}">
                    <a16:creationId xmlns:a16="http://schemas.microsoft.com/office/drawing/2014/main" id="{06EB3FA5-4BBA-4E0A-ABD1-135DE2E91F59}"/>
                  </a:ext>
                </a:extLst>
              </p:cNvPr>
              <p:cNvSpPr/>
              <p:nvPr/>
            </p:nvSpPr>
            <p:spPr>
              <a:xfrm>
                <a:off x="504231" y="2541710"/>
                <a:ext cx="1726638" cy="1459776"/>
              </a:xfrm>
              <a:prstGeom prst="teardrop">
                <a:avLst>
                  <a:gd name="adj" fmla="val 71277"/>
                </a:avLst>
              </a:prstGeom>
              <a:solidFill>
                <a:schemeClr val="accent6">
                  <a:lumMod val="5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ardrop 53">
                <a:extLst>
                  <a:ext uri="{FF2B5EF4-FFF2-40B4-BE49-F238E27FC236}">
                    <a16:creationId xmlns:a16="http://schemas.microsoft.com/office/drawing/2014/main" id="{5F0C868A-008A-4B45-A9C7-C06F6758A3E5}"/>
                  </a:ext>
                </a:extLst>
              </p:cNvPr>
              <p:cNvSpPr/>
              <p:nvPr/>
            </p:nvSpPr>
            <p:spPr>
              <a:xfrm>
                <a:off x="1048654" y="2973633"/>
                <a:ext cx="853482" cy="734890"/>
              </a:xfrm>
              <a:prstGeom prst="teardrop">
                <a:avLst>
                  <a:gd name="adj" fmla="val 71277"/>
                </a:avLst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121A22D-881A-4B25-9029-384A01AC59FB}"/>
                </a:ext>
              </a:extLst>
            </p:cNvPr>
            <p:cNvGrpSpPr/>
            <p:nvPr/>
          </p:nvGrpSpPr>
          <p:grpSpPr>
            <a:xfrm>
              <a:off x="3775637" y="2355390"/>
              <a:ext cx="1763310" cy="1459777"/>
              <a:chOff x="3758416" y="2537613"/>
              <a:chExt cx="1726638" cy="1459776"/>
            </a:xfrm>
          </p:grpSpPr>
          <p:sp>
            <p:nvSpPr>
              <p:cNvPr id="51" name="Teardrop 50">
                <a:extLst>
                  <a:ext uri="{FF2B5EF4-FFF2-40B4-BE49-F238E27FC236}">
                    <a16:creationId xmlns:a16="http://schemas.microsoft.com/office/drawing/2014/main" id="{2A1C1EB8-75B7-4D7A-A030-D59E5CD3F18E}"/>
                  </a:ext>
                </a:extLst>
              </p:cNvPr>
              <p:cNvSpPr/>
              <p:nvPr/>
            </p:nvSpPr>
            <p:spPr>
              <a:xfrm>
                <a:off x="3758416" y="2537613"/>
                <a:ext cx="1726638" cy="1459776"/>
              </a:xfrm>
              <a:prstGeom prst="teardrop">
                <a:avLst>
                  <a:gd name="adj" fmla="val 85639"/>
                </a:avLst>
              </a:prstGeom>
              <a:solidFill>
                <a:srgbClr val="8E0000"/>
              </a:solidFill>
              <a:ln>
                <a:solidFill>
                  <a:srgbClr val="8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Teardrop 55">
                <a:extLst>
                  <a:ext uri="{FF2B5EF4-FFF2-40B4-BE49-F238E27FC236}">
                    <a16:creationId xmlns:a16="http://schemas.microsoft.com/office/drawing/2014/main" id="{F7D85A2C-CB3B-4B7E-A6B4-287799BD149C}"/>
                  </a:ext>
                </a:extLst>
              </p:cNvPr>
              <p:cNvSpPr/>
              <p:nvPr/>
            </p:nvSpPr>
            <p:spPr>
              <a:xfrm>
                <a:off x="4359550" y="3061954"/>
                <a:ext cx="824565" cy="600470"/>
              </a:xfrm>
              <a:prstGeom prst="teardrop">
                <a:avLst>
                  <a:gd name="adj" fmla="val 85639"/>
                </a:avLst>
              </a:prstGeom>
              <a:solidFill>
                <a:srgbClr val="B61E12"/>
              </a:solidFill>
              <a:ln>
                <a:solidFill>
                  <a:srgbClr val="8E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0D78B1-A3D2-4165-A8E7-30A11071D7DC}"/>
                </a:ext>
              </a:extLst>
            </p:cNvPr>
            <p:cNvSpPr txBox="1"/>
            <p:nvPr/>
          </p:nvSpPr>
          <p:spPr>
            <a:xfrm>
              <a:off x="593532" y="3844202"/>
              <a:ext cx="1517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Normal cell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5E34B0F-BEDC-40C2-B47F-800FA0F5B51D}"/>
                </a:ext>
              </a:extLst>
            </p:cNvPr>
            <p:cNvSpPr txBox="1"/>
            <p:nvPr/>
          </p:nvSpPr>
          <p:spPr>
            <a:xfrm>
              <a:off x="3945863" y="3856934"/>
              <a:ext cx="1517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25000"/>
                    </a:schemeClr>
                  </a:solidFill>
                </a:rPr>
                <a:t>Tumor cell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74154FA-A05F-466C-8AFE-3A4CC1FA5EBD}"/>
              </a:ext>
            </a:extLst>
          </p:cNvPr>
          <p:cNvSpPr/>
          <p:nvPr/>
        </p:nvSpPr>
        <p:spPr>
          <a:xfrm>
            <a:off x="10383864" y="6180067"/>
            <a:ext cx="1808136" cy="67793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scholars_final.png">
            <a:extLst>
              <a:ext uri="{FF2B5EF4-FFF2-40B4-BE49-F238E27FC236}">
                <a16:creationId xmlns:a16="http://schemas.microsoft.com/office/drawing/2014/main" id="{6C39B2E2-A59C-40ED-9CE4-3781C23289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713264" y="6389144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8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54441"/>
            <a:ext cx="11873132" cy="1069145"/>
          </a:xfrm>
          <a:prstGeom prst="roundRect">
            <a:avLst/>
          </a:prstGeom>
          <a:solidFill>
            <a:schemeClr val="accent2">
              <a:alpha val="7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5" y="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Gene Expression Profiling Technologies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CC8B7A-8602-4DCB-98A0-C4B7B836F38E}"/>
              </a:ext>
            </a:extLst>
          </p:cNvPr>
          <p:cNvGrpSpPr/>
          <p:nvPr/>
        </p:nvGrpSpPr>
        <p:grpSpPr>
          <a:xfrm>
            <a:off x="177682" y="1392083"/>
            <a:ext cx="5984180" cy="5296965"/>
            <a:chOff x="177681" y="1392082"/>
            <a:chExt cx="5984180" cy="52969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34C9D48-CB32-433E-9493-254FD6F49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5"/>
            <a:stretch/>
          </p:blipFill>
          <p:spPr>
            <a:xfrm>
              <a:off x="177681" y="1782483"/>
              <a:ext cx="5984180" cy="490656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CFF59EC-4F08-4AB6-ACA2-34B8DCD4CC68}"/>
                </a:ext>
              </a:extLst>
            </p:cNvPr>
            <p:cNvSpPr txBox="1"/>
            <p:nvPr/>
          </p:nvSpPr>
          <p:spPr>
            <a:xfrm>
              <a:off x="465872" y="1392082"/>
              <a:ext cx="41898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Microarray</a:t>
              </a:r>
              <a:r>
                <a:rPr lang="en-US" sz="2000" b="1" dirty="0"/>
                <a:t>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0D75C6E-2E7B-4719-9633-307B216A608F}"/>
              </a:ext>
            </a:extLst>
          </p:cNvPr>
          <p:cNvGrpSpPr/>
          <p:nvPr/>
        </p:nvGrpSpPr>
        <p:grpSpPr>
          <a:xfrm>
            <a:off x="6437088" y="1412913"/>
            <a:ext cx="5577233" cy="4900995"/>
            <a:chOff x="6437086" y="1412914"/>
            <a:chExt cx="5577233" cy="490099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DA4B35D-C3D7-4701-B824-0AE2818986BE}"/>
                </a:ext>
              </a:extLst>
            </p:cNvPr>
            <p:cNvGrpSpPr/>
            <p:nvPr/>
          </p:nvGrpSpPr>
          <p:grpSpPr>
            <a:xfrm>
              <a:off x="6437086" y="2156832"/>
              <a:ext cx="5577233" cy="4157076"/>
              <a:chOff x="6433967" y="2070284"/>
              <a:chExt cx="5577233" cy="415707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14020EC-845C-4F46-AD9C-E50F95D59A65}"/>
                  </a:ext>
                </a:extLst>
              </p:cNvPr>
              <p:cNvGrpSpPr/>
              <p:nvPr/>
            </p:nvGrpSpPr>
            <p:grpSpPr>
              <a:xfrm>
                <a:off x="6433967" y="2070284"/>
                <a:ext cx="5577233" cy="4157076"/>
                <a:chOff x="6536079" y="1427878"/>
                <a:chExt cx="5577233" cy="4157076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F4E7C36-22F8-49DC-AD48-59D9E73C53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878341" y="1551280"/>
                  <a:ext cx="2234971" cy="1322534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15D133AC-374B-4685-A174-F9120E2DCB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23525" y="1427878"/>
                  <a:ext cx="2234972" cy="1550884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1329213-A26D-4615-BBBB-E731C75A26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" b="1024"/>
                <a:stretch/>
              </p:blipFill>
              <p:spPr>
                <a:xfrm>
                  <a:off x="9695735" y="3726506"/>
                  <a:ext cx="2347882" cy="1180485"/>
                </a:xfrm>
                <a:prstGeom prst="rect">
                  <a:avLst/>
                </a:prstGeom>
              </p:spPr>
            </p:pic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FE031002-C601-4DE5-9ADA-5CE191D40E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58497" y="2261376"/>
                  <a:ext cx="537238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C721285C-BED1-4C46-B06C-92C871EFD9EC}"/>
                    </a:ext>
                  </a:extLst>
                </p:cNvPr>
                <p:cNvGrpSpPr/>
                <p:nvPr/>
              </p:nvGrpSpPr>
              <p:grpSpPr>
                <a:xfrm>
                  <a:off x="6536079" y="3477964"/>
                  <a:ext cx="3159656" cy="2106990"/>
                  <a:chOff x="6536079" y="3477964"/>
                  <a:chExt cx="3159656" cy="2106990"/>
                </a:xfrm>
              </p:grpSpPr>
              <p:pic>
                <p:nvPicPr>
                  <p:cNvPr id="1026" name="Picture 2" descr="Image result for ngs sequencer">
                    <a:extLst>
                      <a:ext uri="{FF2B5EF4-FFF2-40B4-BE49-F238E27FC236}">
                        <a16:creationId xmlns:a16="http://schemas.microsoft.com/office/drawing/2014/main" id="{3BDCDBDD-385C-4371-A95B-F8C8418F6F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536079" y="3943644"/>
                    <a:ext cx="3159656" cy="164131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36AA5A34-9A60-46AE-8516-E067AE381D3F}"/>
                      </a:ext>
                    </a:extLst>
                  </p:cNvPr>
                  <p:cNvSpPr txBox="1"/>
                  <p:nvPr/>
                </p:nvSpPr>
                <p:spPr>
                  <a:xfrm>
                    <a:off x="7217232" y="3477964"/>
                    <a:ext cx="1623335" cy="36933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/>
                      <a:t> Sequencer </a:t>
                    </a:r>
                  </a:p>
                </p:txBody>
              </p:sp>
            </p:grpSp>
          </p:grp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147B4A53-1B39-4FC4-B34E-D9AD500EFE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12843" y="5196112"/>
                <a:ext cx="50799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FD654B5-32CA-4490-8574-CB002186747F}"/>
                </a:ext>
              </a:extLst>
            </p:cNvPr>
            <p:cNvSpPr txBox="1"/>
            <p:nvPr/>
          </p:nvSpPr>
          <p:spPr>
            <a:xfrm>
              <a:off x="7601027" y="1412914"/>
              <a:ext cx="3614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RNA-seq</a:t>
              </a:r>
              <a:endParaRPr lang="en-US" b="1" dirty="0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32567B1-8C3C-42B7-B0DB-9DD1E75A3346}"/>
              </a:ext>
            </a:extLst>
          </p:cNvPr>
          <p:cNvCxnSpPr/>
          <p:nvPr/>
        </p:nvCxnSpPr>
        <p:spPr>
          <a:xfrm>
            <a:off x="6299200" y="1270105"/>
            <a:ext cx="0" cy="5545691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Picture 20" descr="scholars_final.png">
            <a:extLst>
              <a:ext uri="{FF2B5EF4-FFF2-40B4-BE49-F238E27FC236}">
                <a16:creationId xmlns:a16="http://schemas.microsoft.com/office/drawing/2014/main" id="{85CC0445-3FF4-40CE-B509-8C5CE2946F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693521" y="460586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53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raphic 54" descr="Man">
            <a:extLst>
              <a:ext uri="{FF2B5EF4-FFF2-40B4-BE49-F238E27FC236}">
                <a16:creationId xmlns:a16="http://schemas.microsoft.com/office/drawing/2014/main" id="{F50938A4-939C-44CE-8647-FB3629D67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4811" y="3294741"/>
            <a:ext cx="1663111" cy="16631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54441"/>
            <a:ext cx="11873132" cy="1069145"/>
          </a:xfrm>
          <a:prstGeom prst="roundRect">
            <a:avLst/>
          </a:prstGeom>
          <a:solidFill>
            <a:schemeClr val="accent5">
              <a:lumMod val="50000"/>
              <a:alpha val="87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5" y="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RNA-seq experiment overview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9BD0D-1500-4E91-83DD-6BFC43937866}"/>
              </a:ext>
            </a:extLst>
          </p:cNvPr>
          <p:cNvSpPr txBox="1"/>
          <p:nvPr/>
        </p:nvSpPr>
        <p:spPr>
          <a:xfrm>
            <a:off x="348477" y="1426292"/>
            <a:ext cx="11137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chemeClr val="accent1">
                    <a:lumMod val="50000"/>
                  </a:schemeClr>
                </a:solidFill>
              </a:rPr>
              <a:t>Biological samples preparation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965DE1-7DC7-4A79-846D-DB5CFF509A2D}"/>
              </a:ext>
            </a:extLst>
          </p:cNvPr>
          <p:cNvGrpSpPr/>
          <p:nvPr/>
        </p:nvGrpSpPr>
        <p:grpSpPr>
          <a:xfrm>
            <a:off x="4101904" y="2593859"/>
            <a:ext cx="3988192" cy="2653392"/>
            <a:chOff x="4063804" y="2467248"/>
            <a:chExt cx="3988192" cy="2653392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AF126D5-7A25-4F8C-9561-2B0B17475924}"/>
                </a:ext>
              </a:extLst>
            </p:cNvPr>
            <p:cNvCxnSpPr/>
            <p:nvPr/>
          </p:nvCxnSpPr>
          <p:spPr>
            <a:xfrm>
              <a:off x="6057900" y="2785403"/>
              <a:ext cx="0" cy="233523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37DD05-4319-4134-9ECC-F2F54684ABE6}"/>
                </a:ext>
              </a:extLst>
            </p:cNvPr>
            <p:cNvSpPr txBox="1"/>
            <p:nvPr/>
          </p:nvSpPr>
          <p:spPr>
            <a:xfrm>
              <a:off x="4533315" y="2500489"/>
              <a:ext cx="10550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Healthy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C69873-2F8E-44F7-920B-ACB37E0E1919}"/>
                </a:ext>
              </a:extLst>
            </p:cNvPr>
            <p:cNvSpPr txBox="1"/>
            <p:nvPr/>
          </p:nvSpPr>
          <p:spPr>
            <a:xfrm>
              <a:off x="6603611" y="2467248"/>
              <a:ext cx="10550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Cancer   </a:t>
              </a:r>
            </a:p>
          </p:txBody>
        </p:sp>
        <p:grpSp>
          <p:nvGrpSpPr>
            <p:cNvPr id="15" name="Content Placeholder 5" descr="Man">
              <a:extLst>
                <a:ext uri="{FF2B5EF4-FFF2-40B4-BE49-F238E27FC236}">
                  <a16:creationId xmlns:a16="http://schemas.microsoft.com/office/drawing/2014/main" id="{9CA8C3A0-4B10-4A6B-87C3-1F4242A8AA9B}"/>
                </a:ext>
              </a:extLst>
            </p:cNvPr>
            <p:cNvGrpSpPr/>
            <p:nvPr/>
          </p:nvGrpSpPr>
          <p:grpSpPr>
            <a:xfrm>
              <a:off x="4063804" y="2971800"/>
              <a:ext cx="1994096" cy="1994096"/>
              <a:chOff x="4063804" y="2971800"/>
              <a:chExt cx="1994096" cy="1994096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9E4E3D9-2446-4407-98DE-C087280DBDB8}"/>
                  </a:ext>
                </a:extLst>
              </p:cNvPr>
              <p:cNvSpPr/>
              <p:nvPr/>
            </p:nvSpPr>
            <p:spPr>
              <a:xfrm>
                <a:off x="4894677" y="3034116"/>
                <a:ext cx="332349" cy="332349"/>
              </a:xfrm>
              <a:custGeom>
                <a:avLst/>
                <a:gdLst>
                  <a:gd name="connsiteX0" fmla="*/ 332349 w 332349"/>
                  <a:gd name="connsiteY0" fmla="*/ 166175 h 332349"/>
                  <a:gd name="connsiteX1" fmla="*/ 166175 w 332349"/>
                  <a:gd name="connsiteY1" fmla="*/ 332349 h 332349"/>
                  <a:gd name="connsiteX2" fmla="*/ 0 w 332349"/>
                  <a:gd name="connsiteY2" fmla="*/ 166175 h 332349"/>
                  <a:gd name="connsiteX3" fmla="*/ 166175 w 332349"/>
                  <a:gd name="connsiteY3" fmla="*/ 0 h 332349"/>
                  <a:gd name="connsiteX4" fmla="*/ 332349 w 332349"/>
                  <a:gd name="connsiteY4" fmla="*/ 166175 h 332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2349" h="332349">
                    <a:moveTo>
                      <a:pt x="332349" y="166175"/>
                    </a:moveTo>
                    <a:cubicBezTo>
                      <a:pt x="332349" y="257950"/>
                      <a:pt x="257950" y="332349"/>
                      <a:pt x="166175" y="332349"/>
                    </a:cubicBezTo>
                    <a:cubicBezTo>
                      <a:pt x="74399" y="332349"/>
                      <a:pt x="0" y="257950"/>
                      <a:pt x="0" y="166175"/>
                    </a:cubicBezTo>
                    <a:cubicBezTo>
                      <a:pt x="0" y="74399"/>
                      <a:pt x="74399" y="0"/>
                      <a:pt x="166175" y="0"/>
                    </a:cubicBezTo>
                    <a:cubicBezTo>
                      <a:pt x="257950" y="0"/>
                      <a:pt x="332349" y="74399"/>
                      <a:pt x="332349" y="166175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07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2AAE635-FF50-4C64-9D66-54F04C690C31}"/>
                  </a:ext>
                </a:extLst>
              </p:cNvPr>
              <p:cNvSpPr/>
              <p:nvPr/>
            </p:nvSpPr>
            <p:spPr>
              <a:xfrm>
                <a:off x="4603872" y="3408009"/>
                <a:ext cx="913961" cy="1495572"/>
              </a:xfrm>
              <a:custGeom>
                <a:avLst/>
                <a:gdLst>
                  <a:gd name="connsiteX0" fmla="*/ 909806 w 913960"/>
                  <a:gd name="connsiteY0" fmla="*/ 648081 h 1495572"/>
                  <a:gd name="connsiteX1" fmla="*/ 793484 w 913960"/>
                  <a:gd name="connsiteY1" fmla="*/ 153712 h 1495572"/>
                  <a:gd name="connsiteX2" fmla="*/ 768558 w 913960"/>
                  <a:gd name="connsiteY2" fmla="*/ 108014 h 1495572"/>
                  <a:gd name="connsiteX3" fmla="*/ 594074 w 913960"/>
                  <a:gd name="connsiteY3" fmla="*/ 16617 h 1495572"/>
                  <a:gd name="connsiteX4" fmla="*/ 456980 w 913960"/>
                  <a:gd name="connsiteY4" fmla="*/ 0 h 1495572"/>
                  <a:gd name="connsiteX5" fmla="*/ 319886 w 913960"/>
                  <a:gd name="connsiteY5" fmla="*/ 20772 h 1495572"/>
                  <a:gd name="connsiteX6" fmla="*/ 145403 w 913960"/>
                  <a:gd name="connsiteY6" fmla="*/ 112168 h 1495572"/>
                  <a:gd name="connsiteX7" fmla="*/ 120477 w 913960"/>
                  <a:gd name="connsiteY7" fmla="*/ 157866 h 1495572"/>
                  <a:gd name="connsiteX8" fmla="*/ 4154 w 913960"/>
                  <a:gd name="connsiteY8" fmla="*/ 652236 h 1495572"/>
                  <a:gd name="connsiteX9" fmla="*/ 0 w 913960"/>
                  <a:gd name="connsiteY9" fmla="*/ 673007 h 1495572"/>
                  <a:gd name="connsiteX10" fmla="*/ 83087 w 913960"/>
                  <a:gd name="connsiteY10" fmla="*/ 756095 h 1495572"/>
                  <a:gd name="connsiteX11" fmla="*/ 162020 w 913960"/>
                  <a:gd name="connsiteY11" fmla="*/ 693779 h 1495572"/>
                  <a:gd name="connsiteX12" fmla="*/ 249262 w 913960"/>
                  <a:gd name="connsiteY12" fmla="*/ 332349 h 1495572"/>
                  <a:gd name="connsiteX13" fmla="*/ 249262 w 913960"/>
                  <a:gd name="connsiteY13" fmla="*/ 1495572 h 1495572"/>
                  <a:gd name="connsiteX14" fmla="*/ 415437 w 913960"/>
                  <a:gd name="connsiteY14" fmla="*/ 1495572 h 1495572"/>
                  <a:gd name="connsiteX15" fmla="*/ 415437 w 913960"/>
                  <a:gd name="connsiteY15" fmla="*/ 747786 h 1495572"/>
                  <a:gd name="connsiteX16" fmla="*/ 498524 w 913960"/>
                  <a:gd name="connsiteY16" fmla="*/ 747786 h 1495572"/>
                  <a:gd name="connsiteX17" fmla="*/ 498524 w 913960"/>
                  <a:gd name="connsiteY17" fmla="*/ 1495572 h 1495572"/>
                  <a:gd name="connsiteX18" fmla="*/ 664699 w 913960"/>
                  <a:gd name="connsiteY18" fmla="*/ 1495572 h 1495572"/>
                  <a:gd name="connsiteX19" fmla="*/ 664699 w 913960"/>
                  <a:gd name="connsiteY19" fmla="*/ 328195 h 1495572"/>
                  <a:gd name="connsiteX20" fmla="*/ 751940 w 913960"/>
                  <a:gd name="connsiteY20" fmla="*/ 689625 h 1495572"/>
                  <a:gd name="connsiteX21" fmla="*/ 830873 w 913960"/>
                  <a:gd name="connsiteY21" fmla="*/ 751940 h 1495572"/>
                  <a:gd name="connsiteX22" fmla="*/ 913961 w 913960"/>
                  <a:gd name="connsiteY22" fmla="*/ 668853 h 1495572"/>
                  <a:gd name="connsiteX23" fmla="*/ 909806 w 913960"/>
                  <a:gd name="connsiteY23" fmla="*/ 648081 h 1495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13960" h="1495572">
                    <a:moveTo>
                      <a:pt x="909806" y="648081"/>
                    </a:moveTo>
                    <a:lnTo>
                      <a:pt x="793484" y="153712"/>
                    </a:lnTo>
                    <a:cubicBezTo>
                      <a:pt x="789330" y="137094"/>
                      <a:pt x="781021" y="120477"/>
                      <a:pt x="768558" y="108014"/>
                    </a:cubicBezTo>
                    <a:cubicBezTo>
                      <a:pt x="718705" y="66470"/>
                      <a:pt x="660544" y="37389"/>
                      <a:pt x="594074" y="16617"/>
                    </a:cubicBezTo>
                    <a:cubicBezTo>
                      <a:pt x="548376" y="8309"/>
                      <a:pt x="502678" y="0"/>
                      <a:pt x="456980" y="0"/>
                    </a:cubicBezTo>
                    <a:cubicBezTo>
                      <a:pt x="411282" y="0"/>
                      <a:pt x="365584" y="8309"/>
                      <a:pt x="319886" y="20772"/>
                    </a:cubicBezTo>
                    <a:cubicBezTo>
                      <a:pt x="253416" y="37389"/>
                      <a:pt x="195255" y="70624"/>
                      <a:pt x="145403" y="112168"/>
                    </a:cubicBezTo>
                    <a:cubicBezTo>
                      <a:pt x="132940" y="124631"/>
                      <a:pt x="124631" y="141248"/>
                      <a:pt x="120477" y="157866"/>
                    </a:cubicBezTo>
                    <a:lnTo>
                      <a:pt x="4154" y="652236"/>
                    </a:lnTo>
                    <a:cubicBezTo>
                      <a:pt x="4154" y="656390"/>
                      <a:pt x="0" y="664699"/>
                      <a:pt x="0" y="673007"/>
                    </a:cubicBezTo>
                    <a:cubicBezTo>
                      <a:pt x="0" y="718705"/>
                      <a:pt x="37389" y="756095"/>
                      <a:pt x="83087" y="756095"/>
                    </a:cubicBezTo>
                    <a:cubicBezTo>
                      <a:pt x="120477" y="756095"/>
                      <a:pt x="153712" y="727014"/>
                      <a:pt x="162020" y="693779"/>
                    </a:cubicBezTo>
                    <a:lnTo>
                      <a:pt x="249262" y="332349"/>
                    </a:lnTo>
                    <a:lnTo>
                      <a:pt x="249262" y="1495572"/>
                    </a:lnTo>
                    <a:lnTo>
                      <a:pt x="415437" y="1495572"/>
                    </a:lnTo>
                    <a:lnTo>
                      <a:pt x="415437" y="747786"/>
                    </a:lnTo>
                    <a:lnTo>
                      <a:pt x="498524" y="747786"/>
                    </a:lnTo>
                    <a:lnTo>
                      <a:pt x="498524" y="1495572"/>
                    </a:lnTo>
                    <a:lnTo>
                      <a:pt x="664699" y="1495572"/>
                    </a:lnTo>
                    <a:lnTo>
                      <a:pt x="664699" y="328195"/>
                    </a:lnTo>
                    <a:lnTo>
                      <a:pt x="751940" y="689625"/>
                    </a:lnTo>
                    <a:cubicBezTo>
                      <a:pt x="760249" y="722860"/>
                      <a:pt x="793484" y="751940"/>
                      <a:pt x="830873" y="751940"/>
                    </a:cubicBezTo>
                    <a:cubicBezTo>
                      <a:pt x="876571" y="751940"/>
                      <a:pt x="913961" y="714551"/>
                      <a:pt x="913961" y="668853"/>
                    </a:cubicBezTo>
                    <a:cubicBezTo>
                      <a:pt x="913961" y="660544"/>
                      <a:pt x="909806" y="652236"/>
                      <a:pt x="909806" y="648081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207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aphic 7" descr="Man">
              <a:extLst>
                <a:ext uri="{FF2B5EF4-FFF2-40B4-BE49-F238E27FC236}">
                  <a16:creationId xmlns:a16="http://schemas.microsoft.com/office/drawing/2014/main" id="{F4417B47-0236-4004-924F-B6F28D33A1BA}"/>
                </a:ext>
              </a:extLst>
            </p:cNvPr>
            <p:cNvGrpSpPr/>
            <p:nvPr/>
          </p:nvGrpSpPr>
          <p:grpSpPr>
            <a:xfrm>
              <a:off x="6057900" y="2971800"/>
              <a:ext cx="1994096" cy="1994096"/>
              <a:chOff x="6057900" y="2971800"/>
              <a:chExt cx="1994096" cy="1994096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04587BF-52AB-4385-89C9-1AE500718415}"/>
                  </a:ext>
                </a:extLst>
              </p:cNvPr>
              <p:cNvSpPr/>
              <p:nvPr/>
            </p:nvSpPr>
            <p:spPr>
              <a:xfrm>
                <a:off x="6888773" y="3034116"/>
                <a:ext cx="332349" cy="332349"/>
              </a:xfrm>
              <a:custGeom>
                <a:avLst/>
                <a:gdLst>
                  <a:gd name="connsiteX0" fmla="*/ 332349 w 332349"/>
                  <a:gd name="connsiteY0" fmla="*/ 166175 h 332349"/>
                  <a:gd name="connsiteX1" fmla="*/ 166175 w 332349"/>
                  <a:gd name="connsiteY1" fmla="*/ 332349 h 332349"/>
                  <a:gd name="connsiteX2" fmla="*/ 0 w 332349"/>
                  <a:gd name="connsiteY2" fmla="*/ 166175 h 332349"/>
                  <a:gd name="connsiteX3" fmla="*/ 166175 w 332349"/>
                  <a:gd name="connsiteY3" fmla="*/ 0 h 332349"/>
                  <a:gd name="connsiteX4" fmla="*/ 332349 w 332349"/>
                  <a:gd name="connsiteY4" fmla="*/ 166175 h 332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2349" h="332349">
                    <a:moveTo>
                      <a:pt x="332349" y="166175"/>
                    </a:moveTo>
                    <a:cubicBezTo>
                      <a:pt x="332349" y="257950"/>
                      <a:pt x="257950" y="332349"/>
                      <a:pt x="166175" y="332349"/>
                    </a:cubicBezTo>
                    <a:cubicBezTo>
                      <a:pt x="74399" y="332349"/>
                      <a:pt x="0" y="257950"/>
                      <a:pt x="0" y="166175"/>
                    </a:cubicBezTo>
                    <a:cubicBezTo>
                      <a:pt x="0" y="74399"/>
                      <a:pt x="74399" y="0"/>
                      <a:pt x="166175" y="0"/>
                    </a:cubicBezTo>
                    <a:cubicBezTo>
                      <a:pt x="257950" y="0"/>
                      <a:pt x="332349" y="74399"/>
                      <a:pt x="332349" y="166175"/>
                    </a:cubicBezTo>
                    <a:close/>
                  </a:path>
                </a:pathLst>
              </a:custGeom>
              <a:solidFill>
                <a:srgbClr val="C00000"/>
              </a:solidFill>
              <a:ln w="207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02322BE-E11F-4A51-A667-FA23114275F9}"/>
                  </a:ext>
                </a:extLst>
              </p:cNvPr>
              <p:cNvSpPr/>
              <p:nvPr/>
            </p:nvSpPr>
            <p:spPr>
              <a:xfrm>
                <a:off x="6597968" y="3408009"/>
                <a:ext cx="913961" cy="1495572"/>
              </a:xfrm>
              <a:custGeom>
                <a:avLst/>
                <a:gdLst>
                  <a:gd name="connsiteX0" fmla="*/ 909806 w 913960"/>
                  <a:gd name="connsiteY0" fmla="*/ 648081 h 1495572"/>
                  <a:gd name="connsiteX1" fmla="*/ 793484 w 913960"/>
                  <a:gd name="connsiteY1" fmla="*/ 153712 h 1495572"/>
                  <a:gd name="connsiteX2" fmla="*/ 768558 w 913960"/>
                  <a:gd name="connsiteY2" fmla="*/ 108014 h 1495572"/>
                  <a:gd name="connsiteX3" fmla="*/ 594074 w 913960"/>
                  <a:gd name="connsiteY3" fmla="*/ 16617 h 1495572"/>
                  <a:gd name="connsiteX4" fmla="*/ 456980 w 913960"/>
                  <a:gd name="connsiteY4" fmla="*/ 0 h 1495572"/>
                  <a:gd name="connsiteX5" fmla="*/ 319886 w 913960"/>
                  <a:gd name="connsiteY5" fmla="*/ 20772 h 1495572"/>
                  <a:gd name="connsiteX6" fmla="*/ 145403 w 913960"/>
                  <a:gd name="connsiteY6" fmla="*/ 112168 h 1495572"/>
                  <a:gd name="connsiteX7" fmla="*/ 120477 w 913960"/>
                  <a:gd name="connsiteY7" fmla="*/ 157866 h 1495572"/>
                  <a:gd name="connsiteX8" fmla="*/ 4154 w 913960"/>
                  <a:gd name="connsiteY8" fmla="*/ 652236 h 1495572"/>
                  <a:gd name="connsiteX9" fmla="*/ 0 w 913960"/>
                  <a:gd name="connsiteY9" fmla="*/ 673007 h 1495572"/>
                  <a:gd name="connsiteX10" fmla="*/ 83087 w 913960"/>
                  <a:gd name="connsiteY10" fmla="*/ 756095 h 1495572"/>
                  <a:gd name="connsiteX11" fmla="*/ 162020 w 913960"/>
                  <a:gd name="connsiteY11" fmla="*/ 693779 h 1495572"/>
                  <a:gd name="connsiteX12" fmla="*/ 249262 w 913960"/>
                  <a:gd name="connsiteY12" fmla="*/ 332349 h 1495572"/>
                  <a:gd name="connsiteX13" fmla="*/ 249262 w 913960"/>
                  <a:gd name="connsiteY13" fmla="*/ 1495572 h 1495572"/>
                  <a:gd name="connsiteX14" fmla="*/ 415437 w 913960"/>
                  <a:gd name="connsiteY14" fmla="*/ 1495572 h 1495572"/>
                  <a:gd name="connsiteX15" fmla="*/ 415437 w 913960"/>
                  <a:gd name="connsiteY15" fmla="*/ 747786 h 1495572"/>
                  <a:gd name="connsiteX16" fmla="*/ 498524 w 913960"/>
                  <a:gd name="connsiteY16" fmla="*/ 747786 h 1495572"/>
                  <a:gd name="connsiteX17" fmla="*/ 498524 w 913960"/>
                  <a:gd name="connsiteY17" fmla="*/ 1495572 h 1495572"/>
                  <a:gd name="connsiteX18" fmla="*/ 664699 w 913960"/>
                  <a:gd name="connsiteY18" fmla="*/ 1495572 h 1495572"/>
                  <a:gd name="connsiteX19" fmla="*/ 664699 w 913960"/>
                  <a:gd name="connsiteY19" fmla="*/ 328195 h 1495572"/>
                  <a:gd name="connsiteX20" fmla="*/ 751940 w 913960"/>
                  <a:gd name="connsiteY20" fmla="*/ 689625 h 1495572"/>
                  <a:gd name="connsiteX21" fmla="*/ 830873 w 913960"/>
                  <a:gd name="connsiteY21" fmla="*/ 751940 h 1495572"/>
                  <a:gd name="connsiteX22" fmla="*/ 913961 w 913960"/>
                  <a:gd name="connsiteY22" fmla="*/ 668853 h 1495572"/>
                  <a:gd name="connsiteX23" fmla="*/ 909806 w 913960"/>
                  <a:gd name="connsiteY23" fmla="*/ 648081 h 1495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13960" h="1495572">
                    <a:moveTo>
                      <a:pt x="909806" y="648081"/>
                    </a:moveTo>
                    <a:lnTo>
                      <a:pt x="793484" y="153712"/>
                    </a:lnTo>
                    <a:cubicBezTo>
                      <a:pt x="789330" y="137094"/>
                      <a:pt x="781021" y="120477"/>
                      <a:pt x="768558" y="108014"/>
                    </a:cubicBezTo>
                    <a:cubicBezTo>
                      <a:pt x="718705" y="66470"/>
                      <a:pt x="660544" y="37389"/>
                      <a:pt x="594074" y="16617"/>
                    </a:cubicBezTo>
                    <a:cubicBezTo>
                      <a:pt x="548376" y="8309"/>
                      <a:pt x="502678" y="0"/>
                      <a:pt x="456980" y="0"/>
                    </a:cubicBezTo>
                    <a:cubicBezTo>
                      <a:pt x="411282" y="0"/>
                      <a:pt x="365584" y="8309"/>
                      <a:pt x="319886" y="20772"/>
                    </a:cubicBezTo>
                    <a:cubicBezTo>
                      <a:pt x="253416" y="37389"/>
                      <a:pt x="195255" y="70624"/>
                      <a:pt x="145403" y="112168"/>
                    </a:cubicBezTo>
                    <a:cubicBezTo>
                      <a:pt x="132940" y="124631"/>
                      <a:pt x="124631" y="141248"/>
                      <a:pt x="120477" y="157866"/>
                    </a:cubicBezTo>
                    <a:lnTo>
                      <a:pt x="4154" y="652236"/>
                    </a:lnTo>
                    <a:cubicBezTo>
                      <a:pt x="4154" y="656390"/>
                      <a:pt x="0" y="664699"/>
                      <a:pt x="0" y="673007"/>
                    </a:cubicBezTo>
                    <a:cubicBezTo>
                      <a:pt x="0" y="718705"/>
                      <a:pt x="37389" y="756095"/>
                      <a:pt x="83087" y="756095"/>
                    </a:cubicBezTo>
                    <a:cubicBezTo>
                      <a:pt x="120477" y="756095"/>
                      <a:pt x="153712" y="727014"/>
                      <a:pt x="162020" y="693779"/>
                    </a:cubicBezTo>
                    <a:lnTo>
                      <a:pt x="249262" y="332349"/>
                    </a:lnTo>
                    <a:lnTo>
                      <a:pt x="249262" y="1495572"/>
                    </a:lnTo>
                    <a:lnTo>
                      <a:pt x="415437" y="1495572"/>
                    </a:lnTo>
                    <a:lnTo>
                      <a:pt x="415437" y="747786"/>
                    </a:lnTo>
                    <a:lnTo>
                      <a:pt x="498524" y="747786"/>
                    </a:lnTo>
                    <a:lnTo>
                      <a:pt x="498524" y="1495572"/>
                    </a:lnTo>
                    <a:lnTo>
                      <a:pt x="664699" y="1495572"/>
                    </a:lnTo>
                    <a:lnTo>
                      <a:pt x="664699" y="328195"/>
                    </a:lnTo>
                    <a:lnTo>
                      <a:pt x="751940" y="689625"/>
                    </a:lnTo>
                    <a:cubicBezTo>
                      <a:pt x="760249" y="722860"/>
                      <a:pt x="793484" y="751940"/>
                      <a:pt x="830873" y="751940"/>
                    </a:cubicBezTo>
                    <a:cubicBezTo>
                      <a:pt x="876571" y="751940"/>
                      <a:pt x="913961" y="714551"/>
                      <a:pt x="913961" y="668853"/>
                    </a:cubicBezTo>
                    <a:cubicBezTo>
                      <a:pt x="913961" y="660544"/>
                      <a:pt x="909806" y="652236"/>
                      <a:pt x="909806" y="648081"/>
                    </a:cubicBezTo>
                    <a:close/>
                  </a:path>
                </a:pathLst>
              </a:custGeom>
              <a:solidFill>
                <a:srgbClr val="C00000"/>
              </a:solidFill>
              <a:ln w="2073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23" name="Graphic 22" descr="Needle">
            <a:extLst>
              <a:ext uri="{FF2B5EF4-FFF2-40B4-BE49-F238E27FC236}">
                <a16:creationId xmlns:a16="http://schemas.microsoft.com/office/drawing/2014/main" id="{1D582AAE-4B2B-4918-8F61-ADA291867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184924">
            <a:off x="4050023" y="3366316"/>
            <a:ext cx="674088" cy="674088"/>
          </a:xfrm>
          <a:prstGeom prst="rect">
            <a:avLst/>
          </a:prstGeom>
        </p:spPr>
      </p:pic>
      <p:pic>
        <p:nvPicPr>
          <p:cNvPr id="24" name="Graphic 23" descr="Needle">
            <a:extLst>
              <a:ext uri="{FF2B5EF4-FFF2-40B4-BE49-F238E27FC236}">
                <a16:creationId xmlns:a16="http://schemas.microsoft.com/office/drawing/2014/main" id="{BC7B5595-90C1-4A34-9D44-005E5D7607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3476">
            <a:off x="7568455" y="3412859"/>
            <a:ext cx="674088" cy="67408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10830C2-234E-43BB-99E7-5BDC2A6ED036}"/>
              </a:ext>
            </a:extLst>
          </p:cNvPr>
          <p:cNvGrpSpPr/>
          <p:nvPr/>
        </p:nvGrpSpPr>
        <p:grpSpPr>
          <a:xfrm>
            <a:off x="3811101" y="3952016"/>
            <a:ext cx="679819" cy="1164949"/>
            <a:chOff x="3811100" y="3952015"/>
            <a:chExt cx="679819" cy="1164949"/>
          </a:xfrm>
        </p:grpSpPr>
        <p:pic>
          <p:nvPicPr>
            <p:cNvPr id="1026" name="Picture 2" descr="Image result for eppendorf tube">
              <a:extLst>
                <a:ext uri="{FF2B5EF4-FFF2-40B4-BE49-F238E27FC236}">
                  <a16:creationId xmlns:a16="http://schemas.microsoft.com/office/drawing/2014/main" id="{1A46377F-3515-4DF3-AF4B-0E7564797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100" y="3952015"/>
              <a:ext cx="672003" cy="1164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Graphic 30" descr="DNA">
              <a:extLst>
                <a:ext uri="{FF2B5EF4-FFF2-40B4-BE49-F238E27FC236}">
                  <a16:creationId xmlns:a16="http://schemas.microsoft.com/office/drawing/2014/main" id="{744F0CC2-87FD-4E64-B50D-F9BA2295C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1125075">
              <a:off x="4199040" y="4743212"/>
              <a:ext cx="291879" cy="291879"/>
            </a:xfrm>
            <a:prstGeom prst="rect">
              <a:avLst/>
            </a:prstGeom>
          </p:spPr>
        </p:pic>
        <p:pic>
          <p:nvPicPr>
            <p:cNvPr id="32" name="Graphic 31" descr="DNA">
              <a:extLst>
                <a:ext uri="{FF2B5EF4-FFF2-40B4-BE49-F238E27FC236}">
                  <a16:creationId xmlns:a16="http://schemas.microsoft.com/office/drawing/2014/main" id="{C68FB575-AA6A-411F-A1C3-18370E451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165165" y="4436987"/>
              <a:ext cx="280156" cy="280156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A93A68E-0379-4C37-8738-1F5D748AAFF1}"/>
              </a:ext>
            </a:extLst>
          </p:cNvPr>
          <p:cNvGrpSpPr/>
          <p:nvPr/>
        </p:nvGrpSpPr>
        <p:grpSpPr>
          <a:xfrm>
            <a:off x="7685975" y="3985307"/>
            <a:ext cx="644408" cy="1098364"/>
            <a:chOff x="7685974" y="3985307"/>
            <a:chExt cx="644408" cy="1098364"/>
          </a:xfrm>
        </p:grpSpPr>
        <p:pic>
          <p:nvPicPr>
            <p:cNvPr id="1028" name="Picture 4" descr="Image result for eppendorf tube">
              <a:extLst>
                <a:ext uri="{FF2B5EF4-FFF2-40B4-BE49-F238E27FC236}">
                  <a16:creationId xmlns:a16="http://schemas.microsoft.com/office/drawing/2014/main" id="{56883747-9032-4524-A53F-E1DCBDD38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696788" y="3985307"/>
              <a:ext cx="633594" cy="10983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Graphic 32" descr="DNA">
              <a:extLst>
                <a:ext uri="{FF2B5EF4-FFF2-40B4-BE49-F238E27FC236}">
                  <a16:creationId xmlns:a16="http://schemas.microsoft.com/office/drawing/2014/main" id="{2A09FB5D-7851-40B3-BDDD-71E1688F3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55511">
              <a:off x="7733744" y="4741989"/>
              <a:ext cx="210561" cy="210561"/>
            </a:xfrm>
            <a:prstGeom prst="rect">
              <a:avLst/>
            </a:prstGeom>
          </p:spPr>
        </p:pic>
        <p:pic>
          <p:nvPicPr>
            <p:cNvPr id="34" name="Graphic 33" descr="DNA">
              <a:extLst>
                <a:ext uri="{FF2B5EF4-FFF2-40B4-BE49-F238E27FC236}">
                  <a16:creationId xmlns:a16="http://schemas.microsoft.com/office/drawing/2014/main" id="{92BC9314-3AB9-4928-BCDB-925D1ED7B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888932">
              <a:off x="7685974" y="4407484"/>
              <a:ext cx="256587" cy="256587"/>
            </a:xfrm>
            <a:prstGeom prst="rect">
              <a:avLst/>
            </a:prstGeom>
          </p:spPr>
        </p:pic>
      </p:grpSp>
      <p:pic>
        <p:nvPicPr>
          <p:cNvPr id="49" name="Graphic 48" descr="Man">
            <a:extLst>
              <a:ext uri="{FF2B5EF4-FFF2-40B4-BE49-F238E27FC236}">
                <a16:creationId xmlns:a16="http://schemas.microsoft.com/office/drawing/2014/main" id="{A156C3A8-8172-4D46-A445-998743AFBB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99192" y="3290364"/>
            <a:ext cx="1663101" cy="166310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329916-21F7-4738-B8E4-028F92FD37AC}"/>
              </a:ext>
            </a:extLst>
          </p:cNvPr>
          <p:cNvSpPr txBox="1"/>
          <p:nvPr/>
        </p:nvSpPr>
        <p:spPr>
          <a:xfrm>
            <a:off x="1843191" y="2951810"/>
            <a:ext cx="2485907" cy="4616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mRNA isolation? </a:t>
            </a:r>
          </a:p>
        </p:txBody>
      </p:sp>
      <p:pic>
        <p:nvPicPr>
          <p:cNvPr id="39" name="Graphic 38" descr="Man">
            <a:extLst>
              <a:ext uri="{FF2B5EF4-FFF2-40B4-BE49-F238E27FC236}">
                <a16:creationId xmlns:a16="http://schemas.microsoft.com/office/drawing/2014/main" id="{0EAF374E-85BF-42AB-AA96-4BC29CE7B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9318" y="3315639"/>
            <a:ext cx="1663111" cy="1663111"/>
          </a:xfrm>
          <a:prstGeom prst="rect">
            <a:avLst/>
          </a:prstGeom>
        </p:spPr>
      </p:pic>
      <p:pic>
        <p:nvPicPr>
          <p:cNvPr id="48" name="Graphic 47" descr="Man">
            <a:extLst>
              <a:ext uri="{FF2B5EF4-FFF2-40B4-BE49-F238E27FC236}">
                <a16:creationId xmlns:a16="http://schemas.microsoft.com/office/drawing/2014/main" id="{FA14D015-017C-4F1A-ADED-3B4DD629CF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93884" y="4439860"/>
            <a:ext cx="1663101" cy="1663101"/>
          </a:xfrm>
          <a:prstGeom prst="rect">
            <a:avLst/>
          </a:prstGeom>
        </p:spPr>
      </p:pic>
      <p:pic>
        <p:nvPicPr>
          <p:cNvPr id="50" name="Graphic 49" descr="Man">
            <a:extLst>
              <a:ext uri="{FF2B5EF4-FFF2-40B4-BE49-F238E27FC236}">
                <a16:creationId xmlns:a16="http://schemas.microsoft.com/office/drawing/2014/main" id="{583C1317-2864-461C-B846-7B8F97E86E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136" y="3323382"/>
            <a:ext cx="1663101" cy="1663101"/>
          </a:xfrm>
          <a:prstGeom prst="rect">
            <a:avLst/>
          </a:prstGeom>
        </p:spPr>
      </p:pic>
      <p:pic>
        <p:nvPicPr>
          <p:cNvPr id="53" name="Graphic 52" descr="Man">
            <a:extLst>
              <a:ext uri="{FF2B5EF4-FFF2-40B4-BE49-F238E27FC236}">
                <a16:creationId xmlns:a16="http://schemas.microsoft.com/office/drawing/2014/main" id="{5B38B98B-3ADC-423F-BB68-7A0A6FF56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18859" y="4405298"/>
            <a:ext cx="1663111" cy="1663111"/>
          </a:xfrm>
          <a:prstGeom prst="rect">
            <a:avLst/>
          </a:prstGeom>
        </p:spPr>
      </p:pic>
      <p:pic>
        <p:nvPicPr>
          <p:cNvPr id="54" name="Graphic 53" descr="Man">
            <a:extLst>
              <a:ext uri="{FF2B5EF4-FFF2-40B4-BE49-F238E27FC236}">
                <a16:creationId xmlns:a16="http://schemas.microsoft.com/office/drawing/2014/main" id="{CD80DAEB-CC5F-4277-A7EF-B0B5A776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04614" y="4410290"/>
            <a:ext cx="1663111" cy="1663111"/>
          </a:xfrm>
          <a:prstGeom prst="rect">
            <a:avLst/>
          </a:prstGeom>
        </p:spPr>
      </p:pic>
      <p:pic>
        <p:nvPicPr>
          <p:cNvPr id="56" name="Graphic 55" descr="Man">
            <a:extLst>
              <a:ext uri="{FF2B5EF4-FFF2-40B4-BE49-F238E27FC236}">
                <a16:creationId xmlns:a16="http://schemas.microsoft.com/office/drawing/2014/main" id="{7488B0CC-9047-422D-B794-6E3EAFBFF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4647" y="4405298"/>
            <a:ext cx="1663111" cy="1663111"/>
          </a:xfrm>
          <a:prstGeom prst="rect">
            <a:avLst/>
          </a:prstGeom>
        </p:spPr>
      </p:pic>
      <p:pic>
        <p:nvPicPr>
          <p:cNvPr id="57" name="Graphic 56" descr="Man">
            <a:extLst>
              <a:ext uri="{FF2B5EF4-FFF2-40B4-BE49-F238E27FC236}">
                <a16:creationId xmlns:a16="http://schemas.microsoft.com/office/drawing/2014/main" id="{A3001D1D-ED0A-4D4F-8E4F-473110F1F9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3228" y="4436191"/>
            <a:ext cx="1663101" cy="1663101"/>
          </a:xfrm>
          <a:prstGeom prst="rect">
            <a:avLst/>
          </a:prstGeom>
        </p:spPr>
      </p:pic>
      <p:pic>
        <p:nvPicPr>
          <p:cNvPr id="58" name="Graphic 57" descr="Man">
            <a:extLst>
              <a:ext uri="{FF2B5EF4-FFF2-40B4-BE49-F238E27FC236}">
                <a16:creationId xmlns:a16="http://schemas.microsoft.com/office/drawing/2014/main" id="{1A8B4B48-0821-419B-AF6B-13FC8A53EB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59223" y="4443531"/>
            <a:ext cx="1663101" cy="1663101"/>
          </a:xfrm>
          <a:prstGeom prst="rect">
            <a:avLst/>
          </a:prstGeom>
        </p:spPr>
      </p:pic>
      <p:pic>
        <p:nvPicPr>
          <p:cNvPr id="41" name="Graphic 40" descr="Needle">
            <a:extLst>
              <a:ext uri="{FF2B5EF4-FFF2-40B4-BE49-F238E27FC236}">
                <a16:creationId xmlns:a16="http://schemas.microsoft.com/office/drawing/2014/main" id="{4F7E9F31-CB31-4CC6-888D-A8D403EC0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5239" y="3122152"/>
            <a:ext cx="1425237" cy="1425237"/>
          </a:xfrm>
          <a:prstGeom prst="rect">
            <a:avLst/>
          </a:prstGeom>
        </p:spPr>
      </p:pic>
      <p:pic>
        <p:nvPicPr>
          <p:cNvPr id="63" name="Graphic 62" descr="Needle">
            <a:extLst>
              <a:ext uri="{FF2B5EF4-FFF2-40B4-BE49-F238E27FC236}">
                <a16:creationId xmlns:a16="http://schemas.microsoft.com/office/drawing/2014/main" id="{426261DE-EE30-4E8C-9DC8-F82EADB07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997924">
            <a:off x="2057436" y="3122151"/>
            <a:ext cx="1425237" cy="142523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6E19391-107B-4995-8965-679DB9770555}"/>
              </a:ext>
            </a:extLst>
          </p:cNvPr>
          <p:cNvSpPr txBox="1"/>
          <p:nvPr/>
        </p:nvSpPr>
        <p:spPr>
          <a:xfrm>
            <a:off x="527256" y="2067951"/>
            <a:ext cx="27505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>
                <a:solidFill>
                  <a:schemeClr val="accent1"/>
                </a:solidFill>
              </a:rPr>
              <a:t>Biological replicates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90261EC-248B-40F8-AC93-1C14A39520A1}"/>
              </a:ext>
            </a:extLst>
          </p:cNvPr>
          <p:cNvGrpSpPr/>
          <p:nvPr/>
        </p:nvGrpSpPr>
        <p:grpSpPr>
          <a:xfrm>
            <a:off x="1162315" y="5329424"/>
            <a:ext cx="2253727" cy="1192267"/>
            <a:chOff x="172283" y="5159605"/>
            <a:chExt cx="2253727" cy="1192267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E4F22AF-FAF2-4707-8E14-146858403678}"/>
                </a:ext>
              </a:extLst>
            </p:cNvPr>
            <p:cNvGrpSpPr/>
            <p:nvPr/>
          </p:nvGrpSpPr>
          <p:grpSpPr>
            <a:xfrm>
              <a:off x="1746191" y="5186923"/>
              <a:ext cx="679819" cy="1164949"/>
              <a:chOff x="3811100" y="3952015"/>
              <a:chExt cx="679819" cy="1164949"/>
            </a:xfrm>
          </p:grpSpPr>
          <p:pic>
            <p:nvPicPr>
              <p:cNvPr id="87" name="Picture 2" descr="Image result for eppendorf tube">
                <a:extLst>
                  <a:ext uri="{FF2B5EF4-FFF2-40B4-BE49-F238E27FC236}">
                    <a16:creationId xmlns:a16="http://schemas.microsoft.com/office/drawing/2014/main" id="{B852CFF6-D9D5-4AB7-A1C8-9D6B2B6433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8" name="Graphic 87" descr="DNA">
                <a:extLst>
                  <a:ext uri="{FF2B5EF4-FFF2-40B4-BE49-F238E27FC236}">
                    <a16:creationId xmlns:a16="http://schemas.microsoft.com/office/drawing/2014/main" id="{FF5B92F8-7393-47E6-AC8F-1C33A76B6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89" name="Graphic 88" descr="DNA">
                <a:extLst>
                  <a:ext uri="{FF2B5EF4-FFF2-40B4-BE49-F238E27FC236}">
                    <a16:creationId xmlns:a16="http://schemas.microsoft.com/office/drawing/2014/main" id="{7657EF82-521C-4985-A769-D85DFBFE4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B4668A6-2D75-41C2-9ED0-65D11CE8E147}"/>
                </a:ext>
              </a:extLst>
            </p:cNvPr>
            <p:cNvGrpSpPr/>
            <p:nvPr/>
          </p:nvGrpSpPr>
          <p:grpSpPr>
            <a:xfrm>
              <a:off x="1436823" y="5177325"/>
              <a:ext cx="679819" cy="1164949"/>
              <a:chOff x="3811100" y="3952015"/>
              <a:chExt cx="679819" cy="1164949"/>
            </a:xfrm>
          </p:grpSpPr>
          <p:pic>
            <p:nvPicPr>
              <p:cNvPr id="95" name="Picture 2" descr="Image result for eppendorf tube">
                <a:extLst>
                  <a:ext uri="{FF2B5EF4-FFF2-40B4-BE49-F238E27FC236}">
                    <a16:creationId xmlns:a16="http://schemas.microsoft.com/office/drawing/2014/main" id="{237D7C94-935B-434B-9DA0-9FAC503802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Graphic 95" descr="DNA">
                <a:extLst>
                  <a:ext uri="{FF2B5EF4-FFF2-40B4-BE49-F238E27FC236}">
                    <a16:creationId xmlns:a16="http://schemas.microsoft.com/office/drawing/2014/main" id="{2631EDBE-8BBA-47C9-8DA8-0A59186D70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97" name="Graphic 96" descr="DNA">
                <a:extLst>
                  <a:ext uri="{FF2B5EF4-FFF2-40B4-BE49-F238E27FC236}">
                    <a16:creationId xmlns:a16="http://schemas.microsoft.com/office/drawing/2014/main" id="{D5458A0E-4783-493D-B0B5-AFA5FD571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DCEFBD4-0972-4AF8-A30D-550459844867}"/>
                </a:ext>
              </a:extLst>
            </p:cNvPr>
            <p:cNvGrpSpPr/>
            <p:nvPr/>
          </p:nvGrpSpPr>
          <p:grpSpPr>
            <a:xfrm>
              <a:off x="1156458" y="5159990"/>
              <a:ext cx="679819" cy="1164949"/>
              <a:chOff x="3811100" y="3952015"/>
              <a:chExt cx="679819" cy="1164949"/>
            </a:xfrm>
          </p:grpSpPr>
          <p:pic>
            <p:nvPicPr>
              <p:cNvPr id="83" name="Picture 2" descr="Image result for eppendorf tube">
                <a:extLst>
                  <a:ext uri="{FF2B5EF4-FFF2-40B4-BE49-F238E27FC236}">
                    <a16:creationId xmlns:a16="http://schemas.microsoft.com/office/drawing/2014/main" id="{534AAFB8-52A6-4ACC-B7BD-5FCF1B97D9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4" name="Graphic 83" descr="DNA">
                <a:extLst>
                  <a:ext uri="{FF2B5EF4-FFF2-40B4-BE49-F238E27FC236}">
                    <a16:creationId xmlns:a16="http://schemas.microsoft.com/office/drawing/2014/main" id="{2D6220D0-7DD0-4CF5-A018-5B30C04680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85" name="Graphic 84" descr="DNA">
                <a:extLst>
                  <a:ext uri="{FF2B5EF4-FFF2-40B4-BE49-F238E27FC236}">
                    <a16:creationId xmlns:a16="http://schemas.microsoft.com/office/drawing/2014/main" id="{75FC6BD5-99D2-4D19-A5F8-94DCC8BDC4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F45DBE1-D3E1-4644-A442-429A920054FF}"/>
                </a:ext>
              </a:extLst>
            </p:cNvPr>
            <p:cNvGrpSpPr/>
            <p:nvPr/>
          </p:nvGrpSpPr>
          <p:grpSpPr>
            <a:xfrm>
              <a:off x="831605" y="5162301"/>
              <a:ext cx="679819" cy="1164949"/>
              <a:chOff x="3811100" y="3952015"/>
              <a:chExt cx="679819" cy="1164949"/>
            </a:xfrm>
          </p:grpSpPr>
          <p:pic>
            <p:nvPicPr>
              <p:cNvPr id="70" name="Picture 2" descr="Image result for eppendorf tube">
                <a:extLst>
                  <a:ext uri="{FF2B5EF4-FFF2-40B4-BE49-F238E27FC236}">
                    <a16:creationId xmlns:a16="http://schemas.microsoft.com/office/drawing/2014/main" id="{7B508706-3B1A-442A-BF5E-EEC3F10BB7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Graphic 70" descr="DNA">
                <a:extLst>
                  <a:ext uri="{FF2B5EF4-FFF2-40B4-BE49-F238E27FC236}">
                    <a16:creationId xmlns:a16="http://schemas.microsoft.com/office/drawing/2014/main" id="{47C64123-21FC-4527-B11B-81D798F5A0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72" name="Graphic 71" descr="DNA">
                <a:extLst>
                  <a:ext uri="{FF2B5EF4-FFF2-40B4-BE49-F238E27FC236}">
                    <a16:creationId xmlns:a16="http://schemas.microsoft.com/office/drawing/2014/main" id="{30553C49-D9D9-4001-B758-781FA9AE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D4D5AA1-1095-49EF-8EA8-5172AD2D4EDE}"/>
                </a:ext>
              </a:extLst>
            </p:cNvPr>
            <p:cNvGrpSpPr/>
            <p:nvPr/>
          </p:nvGrpSpPr>
          <p:grpSpPr>
            <a:xfrm>
              <a:off x="506752" y="5159990"/>
              <a:ext cx="679819" cy="1164949"/>
              <a:chOff x="3811100" y="3952015"/>
              <a:chExt cx="679819" cy="1164949"/>
            </a:xfrm>
          </p:grpSpPr>
          <p:pic>
            <p:nvPicPr>
              <p:cNvPr id="79" name="Picture 2" descr="Image result for eppendorf tube">
                <a:extLst>
                  <a:ext uri="{FF2B5EF4-FFF2-40B4-BE49-F238E27FC236}">
                    <a16:creationId xmlns:a16="http://schemas.microsoft.com/office/drawing/2014/main" id="{DDF86662-D976-4C6C-AD59-252732AF5C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Graphic 79" descr="DNA">
                <a:extLst>
                  <a:ext uri="{FF2B5EF4-FFF2-40B4-BE49-F238E27FC236}">
                    <a16:creationId xmlns:a16="http://schemas.microsoft.com/office/drawing/2014/main" id="{6CBC343E-DA41-4A8D-A6A3-86FE3605A1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81" name="Graphic 80" descr="DNA">
                <a:extLst>
                  <a:ext uri="{FF2B5EF4-FFF2-40B4-BE49-F238E27FC236}">
                    <a16:creationId xmlns:a16="http://schemas.microsoft.com/office/drawing/2014/main" id="{5F96ABFC-D355-4E86-841D-55853360FA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D40280B-876C-4502-BF6B-F4F4801FC8B3}"/>
                </a:ext>
              </a:extLst>
            </p:cNvPr>
            <p:cNvGrpSpPr/>
            <p:nvPr/>
          </p:nvGrpSpPr>
          <p:grpSpPr>
            <a:xfrm>
              <a:off x="172283" y="5159605"/>
              <a:ext cx="679819" cy="1164949"/>
              <a:chOff x="3811100" y="3952015"/>
              <a:chExt cx="679819" cy="1164949"/>
            </a:xfrm>
          </p:grpSpPr>
          <p:pic>
            <p:nvPicPr>
              <p:cNvPr id="91" name="Picture 2" descr="Image result for eppendorf tube">
                <a:extLst>
                  <a:ext uri="{FF2B5EF4-FFF2-40B4-BE49-F238E27FC236}">
                    <a16:creationId xmlns:a16="http://schemas.microsoft.com/office/drawing/2014/main" id="{8C117D1E-F866-4841-A557-8455A415FD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2" name="Graphic 91" descr="DNA">
                <a:extLst>
                  <a:ext uri="{FF2B5EF4-FFF2-40B4-BE49-F238E27FC236}">
                    <a16:creationId xmlns:a16="http://schemas.microsoft.com/office/drawing/2014/main" id="{695D3A1D-4976-43EA-8C47-9718F0D882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93" name="Graphic 92" descr="DNA">
                <a:extLst>
                  <a:ext uri="{FF2B5EF4-FFF2-40B4-BE49-F238E27FC236}">
                    <a16:creationId xmlns:a16="http://schemas.microsoft.com/office/drawing/2014/main" id="{A6F4FD60-D29B-499B-B821-40F9A4A0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B2BC93-FDE9-4FA8-8F67-7F18387492B9}"/>
              </a:ext>
            </a:extLst>
          </p:cNvPr>
          <p:cNvGrpSpPr/>
          <p:nvPr/>
        </p:nvGrpSpPr>
        <p:grpSpPr>
          <a:xfrm>
            <a:off x="8668956" y="5356741"/>
            <a:ext cx="2263037" cy="1146763"/>
            <a:chOff x="9623773" y="4965508"/>
            <a:chExt cx="2263037" cy="114676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038863BE-3483-49D0-8D9C-5C1B1E69C866}"/>
                </a:ext>
              </a:extLst>
            </p:cNvPr>
            <p:cNvGrpSpPr/>
            <p:nvPr/>
          </p:nvGrpSpPr>
          <p:grpSpPr>
            <a:xfrm>
              <a:off x="9623773" y="5013906"/>
              <a:ext cx="644408" cy="1098364"/>
              <a:chOff x="7685974" y="3985307"/>
              <a:chExt cx="644408" cy="1098364"/>
            </a:xfrm>
          </p:grpSpPr>
          <p:pic>
            <p:nvPicPr>
              <p:cNvPr id="65" name="Picture 4" descr="Image result for eppendorf tube">
                <a:extLst>
                  <a:ext uri="{FF2B5EF4-FFF2-40B4-BE49-F238E27FC236}">
                    <a16:creationId xmlns:a16="http://schemas.microsoft.com/office/drawing/2014/main" id="{0ABDBEAC-F3C9-4231-A4A4-E03F664978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6" name="Graphic 65" descr="DNA">
                <a:extLst>
                  <a:ext uri="{FF2B5EF4-FFF2-40B4-BE49-F238E27FC236}">
                    <a16:creationId xmlns:a16="http://schemas.microsoft.com/office/drawing/2014/main" id="{398216A9-660D-4ED5-97B4-36FC7D530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67" name="Graphic 66" descr="DNA">
                <a:extLst>
                  <a:ext uri="{FF2B5EF4-FFF2-40B4-BE49-F238E27FC236}">
                    <a16:creationId xmlns:a16="http://schemas.microsoft.com/office/drawing/2014/main" id="{6B69AF9B-81AC-4E72-967C-A46779F995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5DC318A-6B97-4EC7-AEC1-FD29E0098203}"/>
                </a:ext>
              </a:extLst>
            </p:cNvPr>
            <p:cNvGrpSpPr/>
            <p:nvPr/>
          </p:nvGrpSpPr>
          <p:grpSpPr>
            <a:xfrm>
              <a:off x="9930716" y="5013906"/>
              <a:ext cx="644408" cy="1098364"/>
              <a:chOff x="7685974" y="3985307"/>
              <a:chExt cx="644408" cy="1098364"/>
            </a:xfrm>
          </p:grpSpPr>
          <p:pic>
            <p:nvPicPr>
              <p:cNvPr id="100" name="Picture 4" descr="Image result for eppendorf tube">
                <a:extLst>
                  <a:ext uri="{FF2B5EF4-FFF2-40B4-BE49-F238E27FC236}">
                    <a16:creationId xmlns:a16="http://schemas.microsoft.com/office/drawing/2014/main" id="{DAF05EB0-9223-4404-8B8D-4A2B726C91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1" name="Graphic 100" descr="DNA">
                <a:extLst>
                  <a:ext uri="{FF2B5EF4-FFF2-40B4-BE49-F238E27FC236}">
                    <a16:creationId xmlns:a16="http://schemas.microsoft.com/office/drawing/2014/main" id="{8FF73B3E-3E43-4480-B138-70CEF19083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102" name="Graphic 101" descr="DNA">
                <a:extLst>
                  <a:ext uri="{FF2B5EF4-FFF2-40B4-BE49-F238E27FC236}">
                    <a16:creationId xmlns:a16="http://schemas.microsoft.com/office/drawing/2014/main" id="{62CF5887-616B-4CD0-843E-9B4F2AF83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2898F5A-A6C3-471B-9F5C-3C6C03B4AA87}"/>
                </a:ext>
              </a:extLst>
            </p:cNvPr>
            <p:cNvGrpSpPr/>
            <p:nvPr/>
          </p:nvGrpSpPr>
          <p:grpSpPr>
            <a:xfrm>
              <a:off x="10279889" y="4996187"/>
              <a:ext cx="644408" cy="1098364"/>
              <a:chOff x="7685974" y="3985307"/>
              <a:chExt cx="644408" cy="1098364"/>
            </a:xfrm>
          </p:grpSpPr>
          <p:pic>
            <p:nvPicPr>
              <p:cNvPr id="104" name="Picture 4" descr="Image result for eppendorf tube">
                <a:extLst>
                  <a:ext uri="{FF2B5EF4-FFF2-40B4-BE49-F238E27FC236}">
                    <a16:creationId xmlns:a16="http://schemas.microsoft.com/office/drawing/2014/main" id="{3D510829-B24B-407C-ADE7-C1E084ADAC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Graphic 104" descr="DNA">
                <a:extLst>
                  <a:ext uri="{FF2B5EF4-FFF2-40B4-BE49-F238E27FC236}">
                    <a16:creationId xmlns:a16="http://schemas.microsoft.com/office/drawing/2014/main" id="{6B27F053-1928-4DDE-85F0-15C3C6184C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106" name="Graphic 105" descr="DNA">
                <a:extLst>
                  <a:ext uri="{FF2B5EF4-FFF2-40B4-BE49-F238E27FC236}">
                    <a16:creationId xmlns:a16="http://schemas.microsoft.com/office/drawing/2014/main" id="{75A64857-365E-4423-B924-0440564F0F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66A3F04-6382-4B6F-9E07-E9ABDD712DF2}"/>
                </a:ext>
              </a:extLst>
            </p:cNvPr>
            <p:cNvGrpSpPr/>
            <p:nvPr/>
          </p:nvGrpSpPr>
          <p:grpSpPr>
            <a:xfrm>
              <a:off x="10625706" y="4975036"/>
              <a:ext cx="644408" cy="1098364"/>
              <a:chOff x="7685974" y="3985307"/>
              <a:chExt cx="644408" cy="1098364"/>
            </a:xfrm>
          </p:grpSpPr>
          <p:pic>
            <p:nvPicPr>
              <p:cNvPr id="112" name="Picture 4" descr="Image result for eppendorf tube">
                <a:extLst>
                  <a:ext uri="{FF2B5EF4-FFF2-40B4-BE49-F238E27FC236}">
                    <a16:creationId xmlns:a16="http://schemas.microsoft.com/office/drawing/2014/main" id="{CDB2D190-38C4-462E-ACF5-AB31CBAE9F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3" name="Graphic 112" descr="DNA">
                <a:extLst>
                  <a:ext uri="{FF2B5EF4-FFF2-40B4-BE49-F238E27FC236}">
                    <a16:creationId xmlns:a16="http://schemas.microsoft.com/office/drawing/2014/main" id="{51D84B82-2E06-4229-A262-49BD18FB0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114" name="Graphic 113" descr="DNA">
                <a:extLst>
                  <a:ext uri="{FF2B5EF4-FFF2-40B4-BE49-F238E27FC236}">
                    <a16:creationId xmlns:a16="http://schemas.microsoft.com/office/drawing/2014/main" id="{80F16695-BA87-4766-B724-181A4DFEF2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4BEDB37A-0CF7-4E9E-AE77-38BA68ED7FB2}"/>
                </a:ext>
              </a:extLst>
            </p:cNvPr>
            <p:cNvGrpSpPr/>
            <p:nvPr/>
          </p:nvGrpSpPr>
          <p:grpSpPr>
            <a:xfrm>
              <a:off x="10921386" y="4965508"/>
              <a:ext cx="644408" cy="1098364"/>
              <a:chOff x="7685974" y="3985307"/>
              <a:chExt cx="644408" cy="1098364"/>
            </a:xfrm>
          </p:grpSpPr>
          <p:pic>
            <p:nvPicPr>
              <p:cNvPr id="108" name="Picture 4" descr="Image result for eppendorf tube">
                <a:extLst>
                  <a:ext uri="{FF2B5EF4-FFF2-40B4-BE49-F238E27FC236}">
                    <a16:creationId xmlns:a16="http://schemas.microsoft.com/office/drawing/2014/main" id="{686372FE-ECA8-47F0-858C-6A369BBDB7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Graphic 108" descr="DNA">
                <a:extLst>
                  <a:ext uri="{FF2B5EF4-FFF2-40B4-BE49-F238E27FC236}">
                    <a16:creationId xmlns:a16="http://schemas.microsoft.com/office/drawing/2014/main" id="{43374CE3-6A96-4387-9703-DF3F36FA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110" name="Graphic 109" descr="DNA">
                <a:extLst>
                  <a:ext uri="{FF2B5EF4-FFF2-40B4-BE49-F238E27FC236}">
                    <a16:creationId xmlns:a16="http://schemas.microsoft.com/office/drawing/2014/main" id="{8B4F9FB6-C894-4FC4-8A17-FF2531A28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C58B205-217D-449B-B019-E142C5E5107A}"/>
                </a:ext>
              </a:extLst>
            </p:cNvPr>
            <p:cNvGrpSpPr/>
            <p:nvPr/>
          </p:nvGrpSpPr>
          <p:grpSpPr>
            <a:xfrm>
              <a:off x="11242402" y="4975036"/>
              <a:ext cx="644408" cy="1098364"/>
              <a:chOff x="7685974" y="3985307"/>
              <a:chExt cx="644408" cy="1098364"/>
            </a:xfrm>
          </p:grpSpPr>
          <p:pic>
            <p:nvPicPr>
              <p:cNvPr id="116" name="Picture 4" descr="Image result for eppendorf tube">
                <a:extLst>
                  <a:ext uri="{FF2B5EF4-FFF2-40B4-BE49-F238E27FC236}">
                    <a16:creationId xmlns:a16="http://schemas.microsoft.com/office/drawing/2014/main" id="{A883FCF9-E7C6-487C-93F1-91E8278018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7" name="Graphic 116" descr="DNA">
                <a:extLst>
                  <a:ext uri="{FF2B5EF4-FFF2-40B4-BE49-F238E27FC236}">
                    <a16:creationId xmlns:a16="http://schemas.microsoft.com/office/drawing/2014/main" id="{82CB102A-2BF4-4607-A282-916EA76C63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118" name="Graphic 117" descr="DNA">
                <a:extLst>
                  <a:ext uri="{FF2B5EF4-FFF2-40B4-BE49-F238E27FC236}">
                    <a16:creationId xmlns:a16="http://schemas.microsoft.com/office/drawing/2014/main" id="{7EEF3493-7EAA-47DF-AF51-740A981EB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</p:grpSp>
      <p:pic>
        <p:nvPicPr>
          <p:cNvPr id="119" name="Picture 118" descr="scholars_final.png">
            <a:extLst>
              <a:ext uri="{FF2B5EF4-FFF2-40B4-BE49-F238E27FC236}">
                <a16:creationId xmlns:a16="http://schemas.microsoft.com/office/drawing/2014/main" id="{90A4B38A-3D22-4E57-9B7E-86750FBACDE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567785" y="453788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9" grpId="1" animBg="1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54441"/>
            <a:ext cx="11873132" cy="1069145"/>
          </a:xfrm>
          <a:prstGeom prst="roundRect">
            <a:avLst/>
          </a:prstGeom>
          <a:solidFill>
            <a:schemeClr val="accent5">
              <a:lumMod val="50000"/>
              <a:alpha val="87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5" y="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RNA-seq experiment overview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8E84059-8829-4DED-8711-80BA97F520D9}"/>
              </a:ext>
            </a:extLst>
          </p:cNvPr>
          <p:cNvGrpSpPr/>
          <p:nvPr/>
        </p:nvGrpSpPr>
        <p:grpSpPr>
          <a:xfrm>
            <a:off x="3676610" y="1591636"/>
            <a:ext cx="2002916" cy="1094387"/>
            <a:chOff x="172283" y="5159605"/>
            <a:chExt cx="2253727" cy="11922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01C999-4DFD-4608-B56C-280445BA56C9}"/>
                </a:ext>
              </a:extLst>
            </p:cNvPr>
            <p:cNvGrpSpPr/>
            <p:nvPr/>
          </p:nvGrpSpPr>
          <p:grpSpPr>
            <a:xfrm>
              <a:off x="1746191" y="5186923"/>
              <a:ext cx="679819" cy="1164949"/>
              <a:chOff x="3811100" y="3952015"/>
              <a:chExt cx="679819" cy="1164949"/>
            </a:xfrm>
          </p:grpSpPr>
          <p:pic>
            <p:nvPicPr>
              <p:cNvPr id="31" name="Picture 2" descr="Image result for eppendorf tube">
                <a:extLst>
                  <a:ext uri="{FF2B5EF4-FFF2-40B4-BE49-F238E27FC236}">
                    <a16:creationId xmlns:a16="http://schemas.microsoft.com/office/drawing/2014/main" id="{177215B3-FBF4-41CE-AFC9-5382FCC520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Graphic 31" descr="DNA">
                <a:extLst>
                  <a:ext uri="{FF2B5EF4-FFF2-40B4-BE49-F238E27FC236}">
                    <a16:creationId xmlns:a16="http://schemas.microsoft.com/office/drawing/2014/main" id="{C63C55EE-D5D6-49F1-8671-3D451D4BE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33" name="Graphic 32" descr="DNA">
                <a:extLst>
                  <a:ext uri="{FF2B5EF4-FFF2-40B4-BE49-F238E27FC236}">
                    <a16:creationId xmlns:a16="http://schemas.microsoft.com/office/drawing/2014/main" id="{C348933D-0714-4728-A162-48D4C10F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612C0E1-C8BD-4929-8A99-24C761A91E76}"/>
                </a:ext>
              </a:extLst>
            </p:cNvPr>
            <p:cNvGrpSpPr/>
            <p:nvPr/>
          </p:nvGrpSpPr>
          <p:grpSpPr>
            <a:xfrm>
              <a:off x="1436823" y="5177325"/>
              <a:ext cx="679819" cy="1164949"/>
              <a:chOff x="3811100" y="3952015"/>
              <a:chExt cx="679819" cy="1164949"/>
            </a:xfrm>
          </p:grpSpPr>
          <p:pic>
            <p:nvPicPr>
              <p:cNvPr id="28" name="Picture 2" descr="Image result for eppendorf tube">
                <a:extLst>
                  <a:ext uri="{FF2B5EF4-FFF2-40B4-BE49-F238E27FC236}">
                    <a16:creationId xmlns:a16="http://schemas.microsoft.com/office/drawing/2014/main" id="{F322C4A5-5F88-4024-AE07-51F742919A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Graphic 28" descr="DNA">
                <a:extLst>
                  <a:ext uri="{FF2B5EF4-FFF2-40B4-BE49-F238E27FC236}">
                    <a16:creationId xmlns:a16="http://schemas.microsoft.com/office/drawing/2014/main" id="{D4D42DF3-7E93-4F50-9540-CF39710D91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30" name="Graphic 29" descr="DNA">
                <a:extLst>
                  <a:ext uri="{FF2B5EF4-FFF2-40B4-BE49-F238E27FC236}">
                    <a16:creationId xmlns:a16="http://schemas.microsoft.com/office/drawing/2014/main" id="{782581EB-FD13-4944-9DB5-BFDC70D9BA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245A1E6-8456-4D81-81B0-1510721B3A6C}"/>
                </a:ext>
              </a:extLst>
            </p:cNvPr>
            <p:cNvGrpSpPr/>
            <p:nvPr/>
          </p:nvGrpSpPr>
          <p:grpSpPr>
            <a:xfrm>
              <a:off x="1156458" y="5159990"/>
              <a:ext cx="679819" cy="1164949"/>
              <a:chOff x="3811100" y="3952015"/>
              <a:chExt cx="679819" cy="1164949"/>
            </a:xfrm>
          </p:grpSpPr>
          <p:pic>
            <p:nvPicPr>
              <p:cNvPr id="25" name="Picture 2" descr="Image result for eppendorf tube">
                <a:extLst>
                  <a:ext uri="{FF2B5EF4-FFF2-40B4-BE49-F238E27FC236}">
                    <a16:creationId xmlns:a16="http://schemas.microsoft.com/office/drawing/2014/main" id="{24E1259E-2F31-4818-A5A9-F0706ED4CF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Graphic 25" descr="DNA">
                <a:extLst>
                  <a:ext uri="{FF2B5EF4-FFF2-40B4-BE49-F238E27FC236}">
                    <a16:creationId xmlns:a16="http://schemas.microsoft.com/office/drawing/2014/main" id="{63434AA4-8A7C-46B8-9AF9-716519A52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27" name="Graphic 26" descr="DNA">
                <a:extLst>
                  <a:ext uri="{FF2B5EF4-FFF2-40B4-BE49-F238E27FC236}">
                    <a16:creationId xmlns:a16="http://schemas.microsoft.com/office/drawing/2014/main" id="{2A3ACD0C-AFC8-493C-BBCA-3DE45994CE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8BBEA4-8B3F-4F7A-ACF9-BB089E2053DC}"/>
                </a:ext>
              </a:extLst>
            </p:cNvPr>
            <p:cNvGrpSpPr/>
            <p:nvPr/>
          </p:nvGrpSpPr>
          <p:grpSpPr>
            <a:xfrm>
              <a:off x="831605" y="5162301"/>
              <a:ext cx="679819" cy="1164949"/>
              <a:chOff x="3811100" y="3952015"/>
              <a:chExt cx="679819" cy="1164949"/>
            </a:xfrm>
          </p:grpSpPr>
          <p:pic>
            <p:nvPicPr>
              <p:cNvPr id="22" name="Picture 2" descr="Image result for eppendorf tube">
                <a:extLst>
                  <a:ext uri="{FF2B5EF4-FFF2-40B4-BE49-F238E27FC236}">
                    <a16:creationId xmlns:a16="http://schemas.microsoft.com/office/drawing/2014/main" id="{32E03987-DB9D-4B2A-9D93-63902E3F4A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Graphic 22" descr="DNA">
                <a:extLst>
                  <a:ext uri="{FF2B5EF4-FFF2-40B4-BE49-F238E27FC236}">
                    <a16:creationId xmlns:a16="http://schemas.microsoft.com/office/drawing/2014/main" id="{3AADB1F3-A937-4F37-A446-BAB472CEE4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24" name="Graphic 23" descr="DNA">
                <a:extLst>
                  <a:ext uri="{FF2B5EF4-FFF2-40B4-BE49-F238E27FC236}">
                    <a16:creationId xmlns:a16="http://schemas.microsoft.com/office/drawing/2014/main" id="{D91D3470-7E5A-43B7-A7F4-5FBE63B04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C0081B-4096-4388-B930-1EA6AF48B9AF}"/>
                </a:ext>
              </a:extLst>
            </p:cNvPr>
            <p:cNvGrpSpPr/>
            <p:nvPr/>
          </p:nvGrpSpPr>
          <p:grpSpPr>
            <a:xfrm>
              <a:off x="506752" y="5159990"/>
              <a:ext cx="679819" cy="1164949"/>
              <a:chOff x="3811100" y="3952015"/>
              <a:chExt cx="679819" cy="1164949"/>
            </a:xfrm>
          </p:grpSpPr>
          <p:pic>
            <p:nvPicPr>
              <p:cNvPr id="19" name="Picture 2" descr="Image result for eppendorf tube">
                <a:extLst>
                  <a:ext uri="{FF2B5EF4-FFF2-40B4-BE49-F238E27FC236}">
                    <a16:creationId xmlns:a16="http://schemas.microsoft.com/office/drawing/2014/main" id="{F92CD991-AB4A-4291-A215-57D280B957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Graphic 19" descr="DNA">
                <a:extLst>
                  <a:ext uri="{FF2B5EF4-FFF2-40B4-BE49-F238E27FC236}">
                    <a16:creationId xmlns:a16="http://schemas.microsoft.com/office/drawing/2014/main" id="{B9FBB529-C625-4204-928F-9575B36A95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21" name="Graphic 20" descr="DNA">
                <a:extLst>
                  <a:ext uri="{FF2B5EF4-FFF2-40B4-BE49-F238E27FC236}">
                    <a16:creationId xmlns:a16="http://schemas.microsoft.com/office/drawing/2014/main" id="{9777DDDE-B88E-44A4-8C80-98753C5FD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A837F88-8F38-4C2F-BC6E-E28D87924161}"/>
                </a:ext>
              </a:extLst>
            </p:cNvPr>
            <p:cNvGrpSpPr/>
            <p:nvPr/>
          </p:nvGrpSpPr>
          <p:grpSpPr>
            <a:xfrm>
              <a:off x="172283" y="5159605"/>
              <a:ext cx="679819" cy="1164949"/>
              <a:chOff x="3811100" y="3952015"/>
              <a:chExt cx="679819" cy="1164949"/>
            </a:xfrm>
          </p:grpSpPr>
          <p:pic>
            <p:nvPicPr>
              <p:cNvPr id="16" name="Picture 2" descr="Image result for eppendorf tube">
                <a:extLst>
                  <a:ext uri="{FF2B5EF4-FFF2-40B4-BE49-F238E27FC236}">
                    <a16:creationId xmlns:a16="http://schemas.microsoft.com/office/drawing/2014/main" id="{1DAF9C53-9FF1-4686-9FDC-AD7B0317592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100" y="3952015"/>
                <a:ext cx="672003" cy="1164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phic 16" descr="DNA">
                <a:extLst>
                  <a:ext uri="{FF2B5EF4-FFF2-40B4-BE49-F238E27FC236}">
                    <a16:creationId xmlns:a16="http://schemas.microsoft.com/office/drawing/2014/main" id="{2888C5E6-CD7E-4C00-A352-532FD68C00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1125075">
                <a:off x="4199040" y="4743212"/>
                <a:ext cx="291879" cy="291879"/>
              </a:xfrm>
              <a:prstGeom prst="rect">
                <a:avLst/>
              </a:prstGeom>
            </p:spPr>
          </p:pic>
          <p:pic>
            <p:nvPicPr>
              <p:cNvPr id="18" name="Graphic 17" descr="DNA">
                <a:extLst>
                  <a:ext uri="{FF2B5EF4-FFF2-40B4-BE49-F238E27FC236}">
                    <a16:creationId xmlns:a16="http://schemas.microsoft.com/office/drawing/2014/main" id="{906A7CE7-60D7-4B7D-8632-0E783F1B04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165165" y="4436987"/>
                <a:ext cx="280156" cy="280156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29F941-4E2D-402B-A813-708A995DC0DD}"/>
              </a:ext>
            </a:extLst>
          </p:cNvPr>
          <p:cNvGrpSpPr/>
          <p:nvPr/>
        </p:nvGrpSpPr>
        <p:grpSpPr>
          <a:xfrm>
            <a:off x="6578426" y="1544953"/>
            <a:ext cx="2263037" cy="1146763"/>
            <a:chOff x="9623773" y="4965508"/>
            <a:chExt cx="2263037" cy="1146762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7181BFE-BA69-443D-B537-387D33BD7BF0}"/>
                </a:ext>
              </a:extLst>
            </p:cNvPr>
            <p:cNvGrpSpPr/>
            <p:nvPr/>
          </p:nvGrpSpPr>
          <p:grpSpPr>
            <a:xfrm>
              <a:off x="9623773" y="5013906"/>
              <a:ext cx="644408" cy="1098364"/>
              <a:chOff x="7685974" y="3985307"/>
              <a:chExt cx="644408" cy="1098364"/>
            </a:xfrm>
          </p:grpSpPr>
          <p:pic>
            <p:nvPicPr>
              <p:cNvPr id="56" name="Picture 4" descr="Image result for eppendorf tube">
                <a:extLst>
                  <a:ext uri="{FF2B5EF4-FFF2-40B4-BE49-F238E27FC236}">
                    <a16:creationId xmlns:a16="http://schemas.microsoft.com/office/drawing/2014/main" id="{F67DEEC8-3761-4F99-890D-B186541D20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Graphic 56" descr="DNA">
                <a:extLst>
                  <a:ext uri="{FF2B5EF4-FFF2-40B4-BE49-F238E27FC236}">
                    <a16:creationId xmlns:a16="http://schemas.microsoft.com/office/drawing/2014/main" id="{CC7297BE-196B-402A-835D-DF34C8C7CB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58" name="Graphic 57" descr="DNA">
                <a:extLst>
                  <a:ext uri="{FF2B5EF4-FFF2-40B4-BE49-F238E27FC236}">
                    <a16:creationId xmlns:a16="http://schemas.microsoft.com/office/drawing/2014/main" id="{DD413A6B-1F81-4FCC-9E2B-3F72205A0C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37C001C-80C8-41C1-ABE7-21400AD84229}"/>
                </a:ext>
              </a:extLst>
            </p:cNvPr>
            <p:cNvGrpSpPr/>
            <p:nvPr/>
          </p:nvGrpSpPr>
          <p:grpSpPr>
            <a:xfrm>
              <a:off x="9930716" y="5013906"/>
              <a:ext cx="644408" cy="1098364"/>
              <a:chOff x="7685974" y="3985307"/>
              <a:chExt cx="644408" cy="1098364"/>
            </a:xfrm>
          </p:grpSpPr>
          <p:pic>
            <p:nvPicPr>
              <p:cNvPr id="53" name="Picture 4" descr="Image result for eppendorf tube">
                <a:extLst>
                  <a:ext uri="{FF2B5EF4-FFF2-40B4-BE49-F238E27FC236}">
                    <a16:creationId xmlns:a16="http://schemas.microsoft.com/office/drawing/2014/main" id="{43D355C2-E655-45BC-97C3-8DD857B59B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Graphic 53" descr="DNA">
                <a:extLst>
                  <a:ext uri="{FF2B5EF4-FFF2-40B4-BE49-F238E27FC236}">
                    <a16:creationId xmlns:a16="http://schemas.microsoft.com/office/drawing/2014/main" id="{56C3A597-26B5-4C86-8486-D5E3F0C3B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55" name="Graphic 54" descr="DNA">
                <a:extLst>
                  <a:ext uri="{FF2B5EF4-FFF2-40B4-BE49-F238E27FC236}">
                    <a16:creationId xmlns:a16="http://schemas.microsoft.com/office/drawing/2014/main" id="{57D287BF-1325-4461-A085-A3FC98C14D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9C98342-CDDD-4616-8AE3-9383264C1A3E}"/>
                </a:ext>
              </a:extLst>
            </p:cNvPr>
            <p:cNvGrpSpPr/>
            <p:nvPr/>
          </p:nvGrpSpPr>
          <p:grpSpPr>
            <a:xfrm>
              <a:off x="10279889" y="4996187"/>
              <a:ext cx="644408" cy="1098364"/>
              <a:chOff x="7685974" y="3985307"/>
              <a:chExt cx="644408" cy="1098364"/>
            </a:xfrm>
          </p:grpSpPr>
          <p:pic>
            <p:nvPicPr>
              <p:cNvPr id="50" name="Picture 4" descr="Image result for eppendorf tube">
                <a:extLst>
                  <a:ext uri="{FF2B5EF4-FFF2-40B4-BE49-F238E27FC236}">
                    <a16:creationId xmlns:a16="http://schemas.microsoft.com/office/drawing/2014/main" id="{3834853B-8BFE-4407-979B-7657A2B2C4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Graphic 50" descr="DNA">
                <a:extLst>
                  <a:ext uri="{FF2B5EF4-FFF2-40B4-BE49-F238E27FC236}">
                    <a16:creationId xmlns:a16="http://schemas.microsoft.com/office/drawing/2014/main" id="{943A66AD-1788-4680-BF7C-E863B76EB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52" name="Graphic 51" descr="DNA">
                <a:extLst>
                  <a:ext uri="{FF2B5EF4-FFF2-40B4-BE49-F238E27FC236}">
                    <a16:creationId xmlns:a16="http://schemas.microsoft.com/office/drawing/2014/main" id="{6918AD5B-9914-49AE-B512-42A49AE35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0B8B2FB-969E-43E3-AFDD-497271EC4D34}"/>
                </a:ext>
              </a:extLst>
            </p:cNvPr>
            <p:cNvGrpSpPr/>
            <p:nvPr/>
          </p:nvGrpSpPr>
          <p:grpSpPr>
            <a:xfrm>
              <a:off x="10625706" y="4975036"/>
              <a:ext cx="644408" cy="1098364"/>
              <a:chOff x="7685974" y="3985307"/>
              <a:chExt cx="644408" cy="1098364"/>
            </a:xfrm>
          </p:grpSpPr>
          <p:pic>
            <p:nvPicPr>
              <p:cNvPr id="47" name="Picture 4" descr="Image result for eppendorf tube">
                <a:extLst>
                  <a:ext uri="{FF2B5EF4-FFF2-40B4-BE49-F238E27FC236}">
                    <a16:creationId xmlns:a16="http://schemas.microsoft.com/office/drawing/2014/main" id="{A0534683-5D82-49BA-985C-24F2F5C310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Graphic 47" descr="DNA">
                <a:extLst>
                  <a:ext uri="{FF2B5EF4-FFF2-40B4-BE49-F238E27FC236}">
                    <a16:creationId xmlns:a16="http://schemas.microsoft.com/office/drawing/2014/main" id="{56575152-F079-4DDC-AC74-C7EE1C698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49" name="Graphic 48" descr="DNA">
                <a:extLst>
                  <a:ext uri="{FF2B5EF4-FFF2-40B4-BE49-F238E27FC236}">
                    <a16:creationId xmlns:a16="http://schemas.microsoft.com/office/drawing/2014/main" id="{52A09A44-0EF3-417E-A56D-09D727598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0B9932D-30C1-4C9B-9503-ADC1DF1649DC}"/>
                </a:ext>
              </a:extLst>
            </p:cNvPr>
            <p:cNvGrpSpPr/>
            <p:nvPr/>
          </p:nvGrpSpPr>
          <p:grpSpPr>
            <a:xfrm>
              <a:off x="10921386" y="4965508"/>
              <a:ext cx="644408" cy="1098364"/>
              <a:chOff x="7685974" y="3985307"/>
              <a:chExt cx="644408" cy="1098364"/>
            </a:xfrm>
          </p:grpSpPr>
          <p:pic>
            <p:nvPicPr>
              <p:cNvPr id="44" name="Picture 4" descr="Image result for eppendorf tube">
                <a:extLst>
                  <a:ext uri="{FF2B5EF4-FFF2-40B4-BE49-F238E27FC236}">
                    <a16:creationId xmlns:a16="http://schemas.microsoft.com/office/drawing/2014/main" id="{89106962-FB65-4D9C-BFB8-921C05DB5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Graphic 44" descr="DNA">
                <a:extLst>
                  <a:ext uri="{FF2B5EF4-FFF2-40B4-BE49-F238E27FC236}">
                    <a16:creationId xmlns:a16="http://schemas.microsoft.com/office/drawing/2014/main" id="{7280E6B9-F625-4227-ABDE-EF8FD647F4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46" name="Graphic 45" descr="DNA">
                <a:extLst>
                  <a:ext uri="{FF2B5EF4-FFF2-40B4-BE49-F238E27FC236}">
                    <a16:creationId xmlns:a16="http://schemas.microsoft.com/office/drawing/2014/main" id="{829DCB8B-77BC-41E1-A42A-811B7E0D7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988EE35-3C1A-4207-B938-A1B593DB2F0F}"/>
                </a:ext>
              </a:extLst>
            </p:cNvPr>
            <p:cNvGrpSpPr/>
            <p:nvPr/>
          </p:nvGrpSpPr>
          <p:grpSpPr>
            <a:xfrm>
              <a:off x="11242402" y="4975036"/>
              <a:ext cx="644408" cy="1098364"/>
              <a:chOff x="7685974" y="3985307"/>
              <a:chExt cx="644408" cy="1098364"/>
            </a:xfrm>
          </p:grpSpPr>
          <p:pic>
            <p:nvPicPr>
              <p:cNvPr id="41" name="Picture 4" descr="Image result for eppendorf tube">
                <a:extLst>
                  <a:ext uri="{FF2B5EF4-FFF2-40B4-BE49-F238E27FC236}">
                    <a16:creationId xmlns:a16="http://schemas.microsoft.com/office/drawing/2014/main" id="{67A79F94-02EA-4352-B0B5-D05E676301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696788" y="3985307"/>
                <a:ext cx="633594" cy="109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Graphic 41" descr="DNA">
                <a:extLst>
                  <a:ext uri="{FF2B5EF4-FFF2-40B4-BE49-F238E27FC236}">
                    <a16:creationId xmlns:a16="http://schemas.microsoft.com/office/drawing/2014/main" id="{8640E14B-8089-4534-9E26-5501A04397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955511">
                <a:off x="7733744" y="4741989"/>
                <a:ext cx="210561" cy="210561"/>
              </a:xfrm>
              <a:prstGeom prst="rect">
                <a:avLst/>
              </a:prstGeom>
            </p:spPr>
          </p:pic>
          <p:pic>
            <p:nvPicPr>
              <p:cNvPr id="43" name="Graphic 42" descr="DNA">
                <a:extLst>
                  <a:ext uri="{FF2B5EF4-FFF2-40B4-BE49-F238E27FC236}">
                    <a16:creationId xmlns:a16="http://schemas.microsoft.com/office/drawing/2014/main" id="{94952DD0-CA04-4934-9B6C-3A3F8671D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20888932">
                <a:off x="7685974" y="4407484"/>
                <a:ext cx="256587" cy="256587"/>
              </a:xfrm>
              <a:prstGeom prst="rect">
                <a:avLst/>
              </a:prstGeom>
            </p:spPr>
          </p:pic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1F6AAE11-D8F7-402F-8302-A0A4D4174E37}"/>
              </a:ext>
            </a:extLst>
          </p:cNvPr>
          <p:cNvSpPr txBox="1"/>
          <p:nvPr/>
        </p:nvSpPr>
        <p:spPr>
          <a:xfrm>
            <a:off x="1345147" y="2009437"/>
            <a:ext cx="1442783" cy="4426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mRNA</a:t>
            </a:r>
            <a:endParaRPr lang="en-US" sz="2200" b="1" dirty="0">
              <a:solidFill>
                <a:schemeClr val="bg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3A55B20-C681-4548-BD82-7228A9276386}"/>
              </a:ext>
            </a:extLst>
          </p:cNvPr>
          <p:cNvCxnSpPr>
            <a:cxnSpLocks/>
          </p:cNvCxnSpPr>
          <p:nvPr/>
        </p:nvCxnSpPr>
        <p:spPr>
          <a:xfrm>
            <a:off x="6096000" y="2602382"/>
            <a:ext cx="0" cy="4152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270A713-356F-4942-9501-468AA6DA48FA}"/>
              </a:ext>
            </a:extLst>
          </p:cNvPr>
          <p:cNvSpPr txBox="1"/>
          <p:nvPr/>
        </p:nvSpPr>
        <p:spPr>
          <a:xfrm>
            <a:off x="514399" y="2925373"/>
            <a:ext cx="2979591" cy="4426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mRNA fragmentation 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2D2BBF15-0A7A-4196-9129-F86CB5055311}"/>
              </a:ext>
            </a:extLst>
          </p:cNvPr>
          <p:cNvCxnSpPr>
            <a:cxnSpLocks/>
          </p:cNvCxnSpPr>
          <p:nvPr/>
        </p:nvCxnSpPr>
        <p:spPr>
          <a:xfrm>
            <a:off x="6096000" y="3490730"/>
            <a:ext cx="0" cy="3640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C52EE4A-27EC-4E1A-810D-7E6017F02097}"/>
              </a:ext>
            </a:extLst>
          </p:cNvPr>
          <p:cNvGrpSpPr/>
          <p:nvPr/>
        </p:nvGrpSpPr>
        <p:grpSpPr>
          <a:xfrm>
            <a:off x="3790211" y="2970003"/>
            <a:ext cx="2081207" cy="483660"/>
            <a:chOff x="3790211" y="3251986"/>
            <a:chExt cx="2081206" cy="48366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DB1B27EB-59C8-4DCD-88FE-F99ED7FB9AE4}"/>
                </a:ext>
              </a:extLst>
            </p:cNvPr>
            <p:cNvGrpSpPr/>
            <p:nvPr/>
          </p:nvGrpSpPr>
          <p:grpSpPr>
            <a:xfrm>
              <a:off x="3790211" y="3251986"/>
              <a:ext cx="479472" cy="177014"/>
              <a:chOff x="3790211" y="3396176"/>
              <a:chExt cx="508115" cy="205154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5440FE0-9666-4A8F-B952-AEABE98B29CC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216A5EF7-DC34-4DF8-AC66-053E6BA956E2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0167B3E-76EE-446F-B393-F94167F9D50B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06F938AF-F96A-49AF-BFAE-8F1A878F65A2}"/>
                </a:ext>
              </a:extLst>
            </p:cNvPr>
            <p:cNvGrpSpPr/>
            <p:nvPr/>
          </p:nvGrpSpPr>
          <p:grpSpPr>
            <a:xfrm>
              <a:off x="4198595" y="3545283"/>
              <a:ext cx="479472" cy="177014"/>
              <a:chOff x="3790211" y="3396176"/>
              <a:chExt cx="508115" cy="205154"/>
            </a:xfrm>
          </p:grpSpPr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568EFB77-6EAA-4943-958D-3EB2B6AA8245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8D03A6BD-B222-4BA7-AF77-15C894FB3B8E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0AF8DE6B-C6C9-4B62-866D-2F4168977612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0825DE3-DE70-4383-8EDB-0C40F99DF821}"/>
                </a:ext>
              </a:extLst>
            </p:cNvPr>
            <p:cNvGrpSpPr/>
            <p:nvPr/>
          </p:nvGrpSpPr>
          <p:grpSpPr>
            <a:xfrm>
              <a:off x="4436628" y="3261931"/>
              <a:ext cx="479472" cy="177014"/>
              <a:chOff x="3790211" y="3396176"/>
              <a:chExt cx="508115" cy="205154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570EE96-7E7F-4CE6-A75D-51CBD48ACC68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2468120F-A6D8-4143-94B7-A956395592A0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CFD4E849-065B-47A5-B9B1-6FC87F2357BB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EBB8171-62B8-4434-8E8B-D60F4B61F45C}"/>
                </a:ext>
              </a:extLst>
            </p:cNvPr>
            <p:cNvGrpSpPr/>
            <p:nvPr/>
          </p:nvGrpSpPr>
          <p:grpSpPr>
            <a:xfrm>
              <a:off x="4819491" y="3558632"/>
              <a:ext cx="479472" cy="177014"/>
              <a:chOff x="3790211" y="3396176"/>
              <a:chExt cx="508115" cy="205154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97124CC-14AF-487A-A144-BEF9C7386788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402AE76-EA6A-4E83-AAD9-5ED2A9498227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9157B85-F7D5-45D7-A545-F5AA7CD335D5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3C82DC6-9CE0-46EA-8CFA-0D8036793C99}"/>
                </a:ext>
              </a:extLst>
            </p:cNvPr>
            <p:cNvGrpSpPr/>
            <p:nvPr/>
          </p:nvGrpSpPr>
          <p:grpSpPr>
            <a:xfrm>
              <a:off x="5041376" y="3251986"/>
              <a:ext cx="479472" cy="177014"/>
              <a:chOff x="3790211" y="3396176"/>
              <a:chExt cx="508115" cy="205154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DB47F506-0283-4D65-9B15-51D85281224B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7287F378-1A1F-4CC7-94C1-FA1C972ADF03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F744CDB-B411-4B78-BDF4-30C55B5C1ECD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4501442-B996-499C-B320-0DBF23FD1A58}"/>
                </a:ext>
              </a:extLst>
            </p:cNvPr>
            <p:cNvGrpSpPr/>
            <p:nvPr/>
          </p:nvGrpSpPr>
          <p:grpSpPr>
            <a:xfrm>
              <a:off x="5391945" y="3545283"/>
              <a:ext cx="479472" cy="177014"/>
              <a:chOff x="3790211" y="3396176"/>
              <a:chExt cx="508115" cy="205154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F6FC4DA-6D87-4219-9A32-4410EB6BB4A9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FDC440E2-05E7-4B89-AA45-8DC7D95C6B9F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DCFE21E2-2219-47CB-9EB0-AD56895B8A5F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BA253A33-6386-48CD-B69B-6BDAE7EA9908}"/>
              </a:ext>
            </a:extLst>
          </p:cNvPr>
          <p:cNvGrpSpPr/>
          <p:nvPr/>
        </p:nvGrpSpPr>
        <p:grpSpPr>
          <a:xfrm>
            <a:off x="3750518" y="3844681"/>
            <a:ext cx="2081207" cy="548289"/>
            <a:chOff x="3790211" y="4315849"/>
            <a:chExt cx="2081206" cy="548289"/>
          </a:xfrm>
        </p:grpSpPr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70B92E49-09C9-48BF-8402-86C54975CC91}"/>
                </a:ext>
              </a:extLst>
            </p:cNvPr>
            <p:cNvGrpSpPr/>
            <p:nvPr/>
          </p:nvGrpSpPr>
          <p:grpSpPr>
            <a:xfrm>
              <a:off x="4452669" y="4324908"/>
              <a:ext cx="479472" cy="177014"/>
              <a:chOff x="3790211" y="3396176"/>
              <a:chExt cx="508115" cy="205154"/>
            </a:xfrm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8B1E496-72CE-4A21-9605-AEAFEE3BE528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A1CAD4C4-DB9B-4A98-895C-28B8E9652ECA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767488F-3758-414F-8C36-D3CF613A7753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09CAA9AE-FB6B-411C-A9B9-42F0AAFE0443}"/>
                </a:ext>
              </a:extLst>
            </p:cNvPr>
            <p:cNvGrpSpPr/>
            <p:nvPr/>
          </p:nvGrpSpPr>
          <p:grpSpPr>
            <a:xfrm>
              <a:off x="4144969" y="4649371"/>
              <a:ext cx="479472" cy="177014"/>
              <a:chOff x="3790211" y="3396176"/>
              <a:chExt cx="508115" cy="205154"/>
            </a:xfrm>
          </p:grpSpPr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6918F7C7-C48A-47E9-8DB5-6AF8BE986EE4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7D4B24F5-22FD-4874-ABCB-8479C907CDFE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D8C85B0C-2D0E-4465-BB10-EA789110E4C5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45F541E6-79FC-48BF-BE9B-F884C8958701}"/>
                </a:ext>
              </a:extLst>
            </p:cNvPr>
            <p:cNvGrpSpPr/>
            <p:nvPr/>
          </p:nvGrpSpPr>
          <p:grpSpPr>
            <a:xfrm>
              <a:off x="3790211" y="4340491"/>
              <a:ext cx="479472" cy="177014"/>
              <a:chOff x="3790211" y="3396176"/>
              <a:chExt cx="508115" cy="205154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A31E7ADF-DD63-4730-B2C0-39FE0323388C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74FB107-C4CC-4D52-BE90-95D24776EFDE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60CC5DBC-CA30-4A70-8373-6B2AF1508C4A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DFC45A86-B58C-4818-8FC4-C5AEE7B649EE}"/>
                </a:ext>
              </a:extLst>
            </p:cNvPr>
            <p:cNvGrpSpPr/>
            <p:nvPr/>
          </p:nvGrpSpPr>
          <p:grpSpPr>
            <a:xfrm>
              <a:off x="4817042" y="4687124"/>
              <a:ext cx="479472" cy="177014"/>
              <a:chOff x="3790211" y="3396176"/>
              <a:chExt cx="508115" cy="205154"/>
            </a:xfrm>
          </p:grpSpPr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1E10CEE2-FB04-4BE6-9671-D1D280B12821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434EC0E7-40D3-428B-9F7E-0DD36DE41AEB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E43A708B-6143-4073-B93A-1B667E48CEDF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CCAA840-2DE7-41EE-AC41-9D8CE601C052}"/>
                </a:ext>
              </a:extLst>
            </p:cNvPr>
            <p:cNvGrpSpPr/>
            <p:nvPr/>
          </p:nvGrpSpPr>
          <p:grpSpPr>
            <a:xfrm>
              <a:off x="5041376" y="4315849"/>
              <a:ext cx="479472" cy="177014"/>
              <a:chOff x="3790211" y="3396176"/>
              <a:chExt cx="508115" cy="205154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AA31E2E5-517F-494E-BB80-032FF5113430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716C89BF-C8E7-4F38-810D-2EF3817CDDAE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22A34A29-14D2-4A40-883B-378292C877E2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85B7B28E-3387-40F1-81FA-62D05EB74BEA}"/>
                </a:ext>
              </a:extLst>
            </p:cNvPr>
            <p:cNvGrpSpPr/>
            <p:nvPr/>
          </p:nvGrpSpPr>
          <p:grpSpPr>
            <a:xfrm>
              <a:off x="5391945" y="4671541"/>
              <a:ext cx="479472" cy="177014"/>
              <a:chOff x="3790211" y="3396176"/>
              <a:chExt cx="508115" cy="205154"/>
            </a:xfrm>
          </p:grpSpPr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0FCA1004-5F4A-4E7E-AE34-63C376B62A98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522D73D-77A1-43AE-AE7D-E6901F85A516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2CFFA46-7224-49F7-812F-3C92FF54B30E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F27EFEAF-1564-4706-98FC-FD4FD9DD9B0C}"/>
              </a:ext>
            </a:extLst>
          </p:cNvPr>
          <p:cNvGrpSpPr/>
          <p:nvPr/>
        </p:nvGrpSpPr>
        <p:grpSpPr>
          <a:xfrm>
            <a:off x="6539049" y="3818564"/>
            <a:ext cx="2154531" cy="536387"/>
            <a:chOff x="6457562" y="4329843"/>
            <a:chExt cx="2154531" cy="536386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DBAACDBD-DC3B-4FF8-8C36-C1ADDBCCD5DD}"/>
                </a:ext>
              </a:extLst>
            </p:cNvPr>
            <p:cNvGrpSpPr/>
            <p:nvPr/>
          </p:nvGrpSpPr>
          <p:grpSpPr>
            <a:xfrm>
              <a:off x="6784293" y="4671541"/>
              <a:ext cx="479472" cy="177014"/>
              <a:chOff x="3790211" y="3396176"/>
              <a:chExt cx="508115" cy="205154"/>
            </a:xfrm>
          </p:grpSpPr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98C55A9B-E7F3-4B09-9F73-E454599C710B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218343B0-1621-4541-81DA-CAF2FF20D373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F548F17B-3631-4C8E-9A5E-47676E1727A5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974C8D40-5327-455D-80F4-2A18DF2CDD27}"/>
                </a:ext>
              </a:extLst>
            </p:cNvPr>
            <p:cNvGrpSpPr/>
            <p:nvPr/>
          </p:nvGrpSpPr>
          <p:grpSpPr>
            <a:xfrm>
              <a:off x="7064784" y="4329843"/>
              <a:ext cx="479472" cy="177014"/>
              <a:chOff x="3790211" y="3396176"/>
              <a:chExt cx="508115" cy="205154"/>
            </a:xfrm>
          </p:grpSpPr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BDC0FBB0-58B1-4E5A-9F43-4C7F94CAC9F9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860C410-4DFB-4C4B-BE73-864C2D53BFAF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40E5DD0-7EF9-4847-BD11-0BA29E4F14AD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7D50DC2-95C2-45D8-9084-AF2DC09083ED}"/>
                </a:ext>
              </a:extLst>
            </p:cNvPr>
            <p:cNvGrpSpPr/>
            <p:nvPr/>
          </p:nvGrpSpPr>
          <p:grpSpPr>
            <a:xfrm>
              <a:off x="7506504" y="4672709"/>
              <a:ext cx="479472" cy="177014"/>
              <a:chOff x="3790211" y="3396176"/>
              <a:chExt cx="508115" cy="205154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C07322AD-43E4-4767-89FC-F50A30262348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486D92E1-A323-4AC8-8C79-1E5C182C6CBA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4728B619-B805-463E-BC73-7EF83CE816DF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5DA6FDBF-4AE9-4E19-B71D-80E27631348E}"/>
                </a:ext>
              </a:extLst>
            </p:cNvPr>
            <p:cNvGrpSpPr/>
            <p:nvPr/>
          </p:nvGrpSpPr>
          <p:grpSpPr>
            <a:xfrm>
              <a:off x="7718573" y="4330985"/>
              <a:ext cx="479472" cy="177014"/>
              <a:chOff x="3790211" y="3396176"/>
              <a:chExt cx="508115" cy="205154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48CEC6B-1375-42FC-BD16-82353F550EB5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890F0AD-E7FB-4AEB-ACB8-DF47ABCA2C1A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93D3B184-4851-4CFE-8ED4-2B32A5C75E99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A0FAF9AA-48CF-4D29-B67E-B536A51B2510}"/>
                </a:ext>
              </a:extLst>
            </p:cNvPr>
            <p:cNvGrpSpPr/>
            <p:nvPr/>
          </p:nvGrpSpPr>
          <p:grpSpPr>
            <a:xfrm>
              <a:off x="8132621" y="4689215"/>
              <a:ext cx="479472" cy="177014"/>
              <a:chOff x="3790211" y="3396176"/>
              <a:chExt cx="508115" cy="205154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7C5FE00B-B224-4C55-BEDC-D202D99764A1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6E8792F6-5201-4627-AC94-EE4FDF432ED3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79F4817-C655-4DDB-82AF-8ED7904B1A1A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0791A6E-2DA7-4766-B895-AEBD198E2CB1}"/>
                </a:ext>
              </a:extLst>
            </p:cNvPr>
            <p:cNvGrpSpPr/>
            <p:nvPr/>
          </p:nvGrpSpPr>
          <p:grpSpPr>
            <a:xfrm>
              <a:off x="6457562" y="4340985"/>
              <a:ext cx="479472" cy="177014"/>
              <a:chOff x="3790211" y="3396176"/>
              <a:chExt cx="508115" cy="205154"/>
            </a:xfrm>
          </p:grpSpPr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547F0C00-66FF-41AD-A6FE-3D990289754B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ABFA0DE1-4670-44FC-9F7B-B2E870E7D6AF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126C5E3B-D789-46CC-BED8-A9FBBD4BA08B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94DE5D2-F476-42B0-814F-1686B4A4BBAB}"/>
              </a:ext>
            </a:extLst>
          </p:cNvPr>
          <p:cNvGrpSpPr/>
          <p:nvPr/>
        </p:nvGrpSpPr>
        <p:grpSpPr>
          <a:xfrm>
            <a:off x="6403436" y="2977099"/>
            <a:ext cx="2210688" cy="518151"/>
            <a:chOff x="6376052" y="3259109"/>
            <a:chExt cx="2210688" cy="51815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9AB1081F-1C82-4F2D-9CBD-AA02E6EB0EDE}"/>
                </a:ext>
              </a:extLst>
            </p:cNvPr>
            <p:cNvGrpSpPr/>
            <p:nvPr/>
          </p:nvGrpSpPr>
          <p:grpSpPr>
            <a:xfrm>
              <a:off x="6376052" y="3261931"/>
              <a:ext cx="479472" cy="177014"/>
              <a:chOff x="3790211" y="3396176"/>
              <a:chExt cx="508115" cy="205154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22D95C83-22A7-4B8C-943C-4DA54ACF9F1D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373485F-F1BE-4AA5-B093-704864334D72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0F35D869-555E-4747-9F2C-6DFB2C269BF0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49330CD7-60FD-46BF-A078-4B0DD4A6650A}"/>
                </a:ext>
              </a:extLst>
            </p:cNvPr>
            <p:cNvGrpSpPr/>
            <p:nvPr/>
          </p:nvGrpSpPr>
          <p:grpSpPr>
            <a:xfrm>
              <a:off x="6755687" y="3596605"/>
              <a:ext cx="479472" cy="177014"/>
              <a:chOff x="3790211" y="3396176"/>
              <a:chExt cx="508115" cy="205154"/>
            </a:xfrm>
          </p:grpSpPr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F79A0395-FC44-4552-96D1-3C76BDF3558E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0D889E1-0CC2-4CCC-A3CF-9EF381C97602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DF4F6BE9-C9EC-4D0F-B71C-F0B0391B8BF6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DD9C7763-0110-40FA-85E6-8B072DA27A00}"/>
                </a:ext>
              </a:extLst>
            </p:cNvPr>
            <p:cNvGrpSpPr/>
            <p:nvPr/>
          </p:nvGrpSpPr>
          <p:grpSpPr>
            <a:xfrm>
              <a:off x="7074299" y="3274692"/>
              <a:ext cx="479472" cy="177014"/>
              <a:chOff x="3790211" y="3396176"/>
              <a:chExt cx="508115" cy="205154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48078204-D585-4CFB-BC06-EB9354C16E03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64D75C57-0ABE-4D4C-9AAF-1326DEFB40BA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6116CFFE-8710-4F4D-AE1A-237EA9AFC80A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A4412BF6-C72E-450F-A15D-362E603CF887}"/>
                </a:ext>
              </a:extLst>
            </p:cNvPr>
            <p:cNvGrpSpPr/>
            <p:nvPr/>
          </p:nvGrpSpPr>
          <p:grpSpPr>
            <a:xfrm>
              <a:off x="7505438" y="3600246"/>
              <a:ext cx="479472" cy="177014"/>
              <a:chOff x="3790211" y="3396176"/>
              <a:chExt cx="508115" cy="205154"/>
            </a:xfrm>
          </p:grpSpPr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CE71970F-55D7-4429-AE9E-23143F70BDC9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FC8CFD8F-62AD-4382-8574-F0232DC0A158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D466BAD0-45A3-47C0-A0B9-58DB4D3C25AB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F331261D-E781-47B6-811F-FEB3B027BFA9}"/>
                </a:ext>
              </a:extLst>
            </p:cNvPr>
            <p:cNvGrpSpPr/>
            <p:nvPr/>
          </p:nvGrpSpPr>
          <p:grpSpPr>
            <a:xfrm>
              <a:off x="7707936" y="3259109"/>
              <a:ext cx="479472" cy="177014"/>
              <a:chOff x="3790211" y="3396176"/>
              <a:chExt cx="508115" cy="205154"/>
            </a:xfrm>
          </p:grpSpPr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154892DC-F242-4AC3-99AF-1B2B2C3747C9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E74CBE91-D997-412F-A357-A267EE7F3BF5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034D9437-737E-4F01-8980-B59843B28DDB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579F47BE-CDF8-427E-ADA2-44A04BE9A524}"/>
                </a:ext>
              </a:extLst>
            </p:cNvPr>
            <p:cNvGrpSpPr/>
            <p:nvPr/>
          </p:nvGrpSpPr>
          <p:grpSpPr>
            <a:xfrm>
              <a:off x="8107268" y="3584691"/>
              <a:ext cx="479472" cy="177014"/>
              <a:chOff x="3790211" y="3396176"/>
              <a:chExt cx="508115" cy="205154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33278792-9051-4091-824D-93C2915BDED8}"/>
                  </a:ext>
                </a:extLst>
              </p:cNvPr>
              <p:cNvCxnSpPr/>
              <p:nvPr/>
            </p:nvCxnSpPr>
            <p:spPr>
              <a:xfrm>
                <a:off x="3876590" y="3601330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63EA65DC-EA5A-41DA-9E51-2CD9325F927D}"/>
                  </a:ext>
                </a:extLst>
              </p:cNvPr>
              <p:cNvCxnSpPr/>
              <p:nvPr/>
            </p:nvCxnSpPr>
            <p:spPr>
              <a:xfrm>
                <a:off x="3790211" y="3396176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383389A5-C30B-49A2-8DC4-63C49D892A33}"/>
                  </a:ext>
                </a:extLst>
              </p:cNvPr>
              <p:cNvCxnSpPr/>
              <p:nvPr/>
            </p:nvCxnSpPr>
            <p:spPr>
              <a:xfrm>
                <a:off x="3849723" y="3480693"/>
                <a:ext cx="42173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8" name="TextBox 187">
            <a:extLst>
              <a:ext uri="{FF2B5EF4-FFF2-40B4-BE49-F238E27FC236}">
                <a16:creationId xmlns:a16="http://schemas.microsoft.com/office/drawing/2014/main" id="{BBFC639D-DF5A-4BF3-A088-13353076BBFA}"/>
              </a:ext>
            </a:extLst>
          </p:cNvPr>
          <p:cNvSpPr txBox="1"/>
          <p:nvPr/>
        </p:nvSpPr>
        <p:spPr>
          <a:xfrm>
            <a:off x="412009" y="3708307"/>
            <a:ext cx="3162983" cy="78319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Reverse transcription to cDNA</a:t>
            </a:r>
          </a:p>
        </p:txBody>
      </p: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8FA76FC0-1EBE-43BE-8D8D-2833E7C15EE2}"/>
              </a:ext>
            </a:extLst>
          </p:cNvPr>
          <p:cNvGrpSpPr/>
          <p:nvPr/>
        </p:nvGrpSpPr>
        <p:grpSpPr>
          <a:xfrm>
            <a:off x="3713665" y="4716924"/>
            <a:ext cx="2146307" cy="599345"/>
            <a:chOff x="3790211" y="5397360"/>
            <a:chExt cx="2146307" cy="599345"/>
          </a:xfrm>
        </p:grpSpPr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BE3DA83E-F680-4637-8F76-644D8C9AA1D9}"/>
                </a:ext>
              </a:extLst>
            </p:cNvPr>
            <p:cNvGrpSpPr/>
            <p:nvPr/>
          </p:nvGrpSpPr>
          <p:grpSpPr>
            <a:xfrm>
              <a:off x="3790211" y="5397360"/>
              <a:ext cx="2146307" cy="599345"/>
              <a:chOff x="3790211" y="5397360"/>
              <a:chExt cx="2146307" cy="599345"/>
            </a:xfrm>
          </p:grpSpPr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807987C3-ECC0-496A-8A94-68237F7C2FBA}"/>
                  </a:ext>
                </a:extLst>
              </p:cNvPr>
              <p:cNvGrpSpPr/>
              <p:nvPr/>
            </p:nvGrpSpPr>
            <p:grpSpPr>
              <a:xfrm>
                <a:off x="3790211" y="5397360"/>
                <a:ext cx="2146307" cy="599345"/>
                <a:chOff x="3790211" y="5397360"/>
                <a:chExt cx="2146307" cy="599345"/>
              </a:xfrm>
            </p:grpSpPr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id="{56BA570C-30E6-4AAC-A350-B2D5452DE213}"/>
                    </a:ext>
                  </a:extLst>
                </p:cNvPr>
                <p:cNvGrpSpPr/>
                <p:nvPr/>
              </p:nvGrpSpPr>
              <p:grpSpPr>
                <a:xfrm>
                  <a:off x="3790211" y="5397360"/>
                  <a:ext cx="2146307" cy="599345"/>
                  <a:chOff x="3790211" y="5397360"/>
                  <a:chExt cx="2146307" cy="599345"/>
                </a:xfrm>
              </p:grpSpPr>
              <p:grpSp>
                <p:nvGrpSpPr>
                  <p:cNvPr id="319" name="Group 318">
                    <a:extLst>
                      <a:ext uri="{FF2B5EF4-FFF2-40B4-BE49-F238E27FC236}">
                        <a16:creationId xmlns:a16="http://schemas.microsoft.com/office/drawing/2014/main" id="{056B778C-9262-4932-B0B8-05B517B6A690}"/>
                      </a:ext>
                    </a:extLst>
                  </p:cNvPr>
                  <p:cNvGrpSpPr/>
                  <p:nvPr/>
                </p:nvGrpSpPr>
                <p:grpSpPr>
                  <a:xfrm>
                    <a:off x="3790211" y="5408048"/>
                    <a:ext cx="2146307" cy="588657"/>
                    <a:chOff x="3790211" y="5408048"/>
                    <a:chExt cx="2146307" cy="58865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C3F0D943-A3C1-4C64-9D2A-F7B71FD89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71721" y="5496315"/>
                      <a:ext cx="56157" cy="4571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55" name="Oval 254">
                      <a:extLst>
                        <a:ext uri="{FF2B5EF4-FFF2-40B4-BE49-F238E27FC236}">
                          <a16:creationId xmlns:a16="http://schemas.microsoft.com/office/drawing/2014/main" id="{D37EA6A3-452D-4BC7-8DD7-E035273F71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92764" y="5818286"/>
                      <a:ext cx="56157" cy="4571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0" name="Oval 259">
                      <a:extLst>
                        <a:ext uri="{FF2B5EF4-FFF2-40B4-BE49-F238E27FC236}">
                          <a16:creationId xmlns:a16="http://schemas.microsoft.com/office/drawing/2014/main" id="{FDF0F13C-1197-42DA-95C2-1006271D0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78098" y="5722503"/>
                      <a:ext cx="56157" cy="45719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2" name="Oval 311">
                      <a:extLst>
                        <a:ext uri="{FF2B5EF4-FFF2-40B4-BE49-F238E27FC236}">
                          <a16:creationId xmlns:a16="http://schemas.microsoft.com/office/drawing/2014/main" id="{ED0C2646-7A4F-467D-93C5-B51FEF9B78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30434" y="5768798"/>
                      <a:ext cx="56157" cy="45719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16" name="Oval 315">
                      <a:extLst>
                        <a:ext uri="{FF2B5EF4-FFF2-40B4-BE49-F238E27FC236}">
                          <a16:creationId xmlns:a16="http://schemas.microsoft.com/office/drawing/2014/main" id="{BB80AE01-3171-46CB-9F10-A99C8C41F3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6838" y="5797799"/>
                      <a:ext cx="56157" cy="45719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318" name="Group 317">
                      <a:extLst>
                        <a:ext uri="{FF2B5EF4-FFF2-40B4-BE49-F238E27FC236}">
                          <a16:creationId xmlns:a16="http://schemas.microsoft.com/office/drawing/2014/main" id="{B0D48CE7-E3A6-4F9F-A7F2-D02DAD58B0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90211" y="5408048"/>
                      <a:ext cx="2146307" cy="588657"/>
                      <a:chOff x="3790211" y="5408048"/>
                      <a:chExt cx="2146307" cy="588657"/>
                    </a:xfrm>
                  </p:grpSpPr>
                  <p:grpSp>
                    <p:nvGrpSpPr>
                      <p:cNvPr id="193" name="Group 192">
                        <a:extLst>
                          <a:ext uri="{FF2B5EF4-FFF2-40B4-BE49-F238E27FC236}">
                            <a16:creationId xmlns:a16="http://schemas.microsoft.com/office/drawing/2014/main" id="{4EDE8A94-3675-4FAD-AD24-DA82E58C81C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846368" y="5426524"/>
                        <a:ext cx="2081206" cy="548289"/>
                        <a:chOff x="3790211" y="4315849"/>
                        <a:chExt cx="2081206" cy="548289"/>
                      </a:xfrm>
                    </p:grpSpPr>
                    <p:grpSp>
                      <p:nvGrpSpPr>
                        <p:cNvPr id="194" name="Group 193">
                          <a:extLst>
                            <a:ext uri="{FF2B5EF4-FFF2-40B4-BE49-F238E27FC236}">
                              <a16:creationId xmlns:a16="http://schemas.microsoft.com/office/drawing/2014/main" id="{41F47D03-DBDC-4B65-9301-DE829D8C7A9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452669" y="4324908"/>
                          <a:ext cx="479472" cy="177014"/>
                          <a:chOff x="3790211" y="3396176"/>
                          <a:chExt cx="508115" cy="205154"/>
                        </a:xfrm>
                      </p:grpSpPr>
                      <p:cxnSp>
                        <p:nvCxnSpPr>
                          <p:cNvPr id="215" name="Straight Connector 214">
                            <a:extLst>
                              <a:ext uri="{FF2B5EF4-FFF2-40B4-BE49-F238E27FC236}">
                                <a16:creationId xmlns:a16="http://schemas.microsoft.com/office/drawing/2014/main" id="{9D2CC47D-35C5-478F-98A2-C542CDFA871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76590" y="3601330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6" name="Straight Connector 215">
                            <a:extLst>
                              <a:ext uri="{FF2B5EF4-FFF2-40B4-BE49-F238E27FC236}">
                                <a16:creationId xmlns:a16="http://schemas.microsoft.com/office/drawing/2014/main" id="{A41613AE-496A-4A58-92DC-1EF6959CBBF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790211" y="3396176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7" name="Straight Connector 216">
                            <a:extLst>
                              <a:ext uri="{FF2B5EF4-FFF2-40B4-BE49-F238E27FC236}">
                                <a16:creationId xmlns:a16="http://schemas.microsoft.com/office/drawing/2014/main" id="{A4968FA3-1B40-49AD-B091-4C77048C33FB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49723" y="3480693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95" name="Group 194">
                          <a:extLst>
                            <a:ext uri="{FF2B5EF4-FFF2-40B4-BE49-F238E27FC236}">
                              <a16:creationId xmlns:a16="http://schemas.microsoft.com/office/drawing/2014/main" id="{CA023C9C-C7C8-4E8E-A968-509FA9E06D8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144969" y="4649371"/>
                          <a:ext cx="479472" cy="177014"/>
                          <a:chOff x="3790211" y="3396176"/>
                          <a:chExt cx="508115" cy="205154"/>
                        </a:xfrm>
                      </p:grpSpPr>
                      <p:cxnSp>
                        <p:nvCxnSpPr>
                          <p:cNvPr id="212" name="Straight Connector 211">
                            <a:extLst>
                              <a:ext uri="{FF2B5EF4-FFF2-40B4-BE49-F238E27FC236}">
                                <a16:creationId xmlns:a16="http://schemas.microsoft.com/office/drawing/2014/main" id="{07DFA97B-AFC6-4462-8CB5-1C5E226B6B1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76590" y="3601330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3" name="Straight Connector 212">
                            <a:extLst>
                              <a:ext uri="{FF2B5EF4-FFF2-40B4-BE49-F238E27FC236}">
                                <a16:creationId xmlns:a16="http://schemas.microsoft.com/office/drawing/2014/main" id="{3FB2878C-26B0-415F-972B-A3CC8149C61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790211" y="3396176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4" name="Straight Connector 213">
                            <a:extLst>
                              <a:ext uri="{FF2B5EF4-FFF2-40B4-BE49-F238E27FC236}">
                                <a16:creationId xmlns:a16="http://schemas.microsoft.com/office/drawing/2014/main" id="{273DC264-EE92-474E-8C71-BA9521AF5CC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49723" y="3480693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96" name="Group 195">
                          <a:extLst>
                            <a:ext uri="{FF2B5EF4-FFF2-40B4-BE49-F238E27FC236}">
                              <a16:creationId xmlns:a16="http://schemas.microsoft.com/office/drawing/2014/main" id="{40C48413-9E44-45CE-84DC-9FDB9A97708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3790211" y="4340491"/>
                          <a:ext cx="479472" cy="177014"/>
                          <a:chOff x="3790211" y="3396176"/>
                          <a:chExt cx="508115" cy="205154"/>
                        </a:xfrm>
                      </p:grpSpPr>
                      <p:cxnSp>
                        <p:nvCxnSpPr>
                          <p:cNvPr id="209" name="Straight Connector 208">
                            <a:extLst>
                              <a:ext uri="{FF2B5EF4-FFF2-40B4-BE49-F238E27FC236}">
                                <a16:creationId xmlns:a16="http://schemas.microsoft.com/office/drawing/2014/main" id="{2C05A86A-8B32-4214-9237-F0399C937B95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76590" y="3601330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0" name="Straight Connector 209">
                            <a:extLst>
                              <a:ext uri="{FF2B5EF4-FFF2-40B4-BE49-F238E27FC236}">
                                <a16:creationId xmlns:a16="http://schemas.microsoft.com/office/drawing/2014/main" id="{2109F06C-42D4-4EFC-B7B7-DA73FE05DB0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790211" y="3396176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11" name="Straight Connector 210">
                            <a:extLst>
                              <a:ext uri="{FF2B5EF4-FFF2-40B4-BE49-F238E27FC236}">
                                <a16:creationId xmlns:a16="http://schemas.microsoft.com/office/drawing/2014/main" id="{B8BF234B-68F2-44A9-809C-1FE957EAFD2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49723" y="3480693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97" name="Group 196">
                          <a:extLst>
                            <a:ext uri="{FF2B5EF4-FFF2-40B4-BE49-F238E27FC236}">
                              <a16:creationId xmlns:a16="http://schemas.microsoft.com/office/drawing/2014/main" id="{A470BC3F-C136-49BD-AB71-6B1DD7F8F9A4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17042" y="4687124"/>
                          <a:ext cx="479472" cy="177014"/>
                          <a:chOff x="3790211" y="3396176"/>
                          <a:chExt cx="508115" cy="205154"/>
                        </a:xfrm>
                      </p:grpSpPr>
                      <p:cxnSp>
                        <p:nvCxnSpPr>
                          <p:cNvPr id="206" name="Straight Connector 205">
                            <a:extLst>
                              <a:ext uri="{FF2B5EF4-FFF2-40B4-BE49-F238E27FC236}">
                                <a16:creationId xmlns:a16="http://schemas.microsoft.com/office/drawing/2014/main" id="{E9765B72-D0AD-4F9A-893F-7AA35F0A414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76590" y="3601330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7" name="Straight Connector 206">
                            <a:extLst>
                              <a:ext uri="{FF2B5EF4-FFF2-40B4-BE49-F238E27FC236}">
                                <a16:creationId xmlns:a16="http://schemas.microsoft.com/office/drawing/2014/main" id="{0F3644FC-E2D3-4720-9C3C-3A244871FFE8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790211" y="3396176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8" name="Straight Connector 207">
                            <a:extLst>
                              <a:ext uri="{FF2B5EF4-FFF2-40B4-BE49-F238E27FC236}">
                                <a16:creationId xmlns:a16="http://schemas.microsoft.com/office/drawing/2014/main" id="{FE6B9080-DE51-44A4-96A1-07FFBF63544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49723" y="3480693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98" name="Group 197">
                          <a:extLst>
                            <a:ext uri="{FF2B5EF4-FFF2-40B4-BE49-F238E27FC236}">
                              <a16:creationId xmlns:a16="http://schemas.microsoft.com/office/drawing/2014/main" id="{30D44792-260D-445E-93A9-117034AC3D6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041376" y="4315849"/>
                          <a:ext cx="479472" cy="177014"/>
                          <a:chOff x="3790211" y="3396176"/>
                          <a:chExt cx="508115" cy="205154"/>
                        </a:xfrm>
                      </p:grpSpPr>
                      <p:cxnSp>
                        <p:nvCxnSpPr>
                          <p:cNvPr id="204" name="Straight Connector 203">
                            <a:extLst>
                              <a:ext uri="{FF2B5EF4-FFF2-40B4-BE49-F238E27FC236}">
                                <a16:creationId xmlns:a16="http://schemas.microsoft.com/office/drawing/2014/main" id="{2CB74AD1-050F-41EA-957D-6E799B17834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790211" y="3396176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3" name="Straight Connector 202">
                            <a:extLst>
                              <a:ext uri="{FF2B5EF4-FFF2-40B4-BE49-F238E27FC236}">
                                <a16:creationId xmlns:a16="http://schemas.microsoft.com/office/drawing/2014/main" id="{9A9AD741-97C6-4DEC-8CA3-B9EF854F677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76590" y="3601330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5" name="Straight Connector 204">
                            <a:extLst>
                              <a:ext uri="{FF2B5EF4-FFF2-40B4-BE49-F238E27FC236}">
                                <a16:creationId xmlns:a16="http://schemas.microsoft.com/office/drawing/2014/main" id="{21F582D0-8CA9-4EBA-8816-8C90D75F79E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49723" y="3480693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199" name="Group 198">
                          <a:extLst>
                            <a:ext uri="{FF2B5EF4-FFF2-40B4-BE49-F238E27FC236}">
                              <a16:creationId xmlns:a16="http://schemas.microsoft.com/office/drawing/2014/main" id="{A5E46C77-EAD1-44C8-A6F6-DE7E93C4F01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391945" y="4671541"/>
                          <a:ext cx="479472" cy="177014"/>
                          <a:chOff x="3790211" y="3396176"/>
                          <a:chExt cx="508115" cy="205154"/>
                        </a:xfrm>
                      </p:grpSpPr>
                      <p:cxnSp>
                        <p:nvCxnSpPr>
                          <p:cNvPr id="202" name="Straight Connector 201">
                            <a:extLst>
                              <a:ext uri="{FF2B5EF4-FFF2-40B4-BE49-F238E27FC236}">
                                <a16:creationId xmlns:a16="http://schemas.microsoft.com/office/drawing/2014/main" id="{6F9B7B9C-193B-419F-A09F-AB92AA34C40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49723" y="3480693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0" name="Straight Connector 199">
                            <a:extLst>
                              <a:ext uri="{FF2B5EF4-FFF2-40B4-BE49-F238E27FC236}">
                                <a16:creationId xmlns:a16="http://schemas.microsoft.com/office/drawing/2014/main" id="{CD780B64-B678-43CB-838D-7F40F380E9D9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876590" y="3601330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201" name="Straight Connector 200">
                            <a:extLst>
                              <a:ext uri="{FF2B5EF4-FFF2-40B4-BE49-F238E27FC236}">
                                <a16:creationId xmlns:a16="http://schemas.microsoft.com/office/drawing/2014/main" id="{414ADFEA-B62D-4368-8A13-F571AD4E6BBF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790211" y="3396176"/>
                            <a:ext cx="421736" cy="0"/>
                          </a:xfrm>
                          <a:prstGeom prst="line">
                            <a:avLst/>
                          </a:prstGeom>
                          <a:ln w="28575">
                            <a:solidFill>
                              <a:schemeClr val="accent6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245" name="Oval 244">
                        <a:extLst>
                          <a:ext uri="{FF2B5EF4-FFF2-40B4-BE49-F238E27FC236}">
                            <a16:creationId xmlns:a16="http://schemas.microsoft.com/office/drawing/2014/main" id="{D33A08EA-DFAB-4CD3-89B9-DB6054048E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0211" y="5412723"/>
                        <a:ext cx="56157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47" name="Oval 246">
                        <a:extLst>
                          <a:ext uri="{FF2B5EF4-FFF2-40B4-BE49-F238E27FC236}">
                            <a16:creationId xmlns:a16="http://schemas.microsoft.com/office/drawing/2014/main" id="{D9C15F47-0352-4457-8FD6-036D259423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14410" y="5593790"/>
                        <a:ext cx="56157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0" name="Oval 249">
                        <a:extLst>
                          <a:ext uri="{FF2B5EF4-FFF2-40B4-BE49-F238E27FC236}">
                            <a16:creationId xmlns:a16="http://schemas.microsoft.com/office/drawing/2014/main" id="{593C4D6D-9AC9-4710-BF21-80FF27F15D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47769" y="5580678"/>
                        <a:ext cx="56157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3" name="Oval 252">
                        <a:extLst>
                          <a:ext uri="{FF2B5EF4-FFF2-40B4-BE49-F238E27FC236}">
                            <a16:creationId xmlns:a16="http://schemas.microsoft.com/office/drawing/2014/main" id="{530618BC-65A8-47CA-9B3E-E9E03C4BA0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163149" y="5566007"/>
                        <a:ext cx="56157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4" name="Oval 253">
                        <a:extLst>
                          <a:ext uri="{FF2B5EF4-FFF2-40B4-BE49-F238E27FC236}">
                            <a16:creationId xmlns:a16="http://schemas.microsoft.com/office/drawing/2014/main" id="{F4DD7049-4EE2-4C66-8066-5B1D799F2C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20023" y="5736497"/>
                        <a:ext cx="56157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56" name="Oval 255">
                        <a:extLst>
                          <a:ext uri="{FF2B5EF4-FFF2-40B4-BE49-F238E27FC236}">
                            <a16:creationId xmlns:a16="http://schemas.microsoft.com/office/drawing/2014/main" id="{9D4A9853-CCEC-4141-960D-2B4E0BB09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04259" y="5930383"/>
                        <a:ext cx="56157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1" name="Oval 260">
                        <a:extLst>
                          <a:ext uri="{FF2B5EF4-FFF2-40B4-BE49-F238E27FC236}">
                            <a16:creationId xmlns:a16="http://schemas.microsoft.com/office/drawing/2014/main" id="{FACDA113-BDD3-4692-90DE-938B68BBC8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52026" y="5802834"/>
                        <a:ext cx="56157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4" name="Oval 263">
                        <a:extLst>
                          <a:ext uri="{FF2B5EF4-FFF2-40B4-BE49-F238E27FC236}">
                            <a16:creationId xmlns:a16="http://schemas.microsoft.com/office/drawing/2014/main" id="{15728E02-5A53-456B-8F69-CA56015A1B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24447" y="5761139"/>
                        <a:ext cx="56157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66" name="Oval 265">
                        <a:extLst>
                          <a:ext uri="{FF2B5EF4-FFF2-40B4-BE49-F238E27FC236}">
                            <a16:creationId xmlns:a16="http://schemas.microsoft.com/office/drawing/2014/main" id="{FB4E0B09-67B5-4C93-9F30-8319410580A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40779" y="5943647"/>
                        <a:ext cx="56157" cy="45719"/>
                      </a:xfrm>
                      <a:prstGeom prst="ellipse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1" name="Oval 280">
                        <a:extLst>
                          <a:ext uri="{FF2B5EF4-FFF2-40B4-BE49-F238E27FC236}">
                            <a16:creationId xmlns:a16="http://schemas.microsoft.com/office/drawing/2014/main" id="{EA602446-B001-418F-9B34-A1D958D1E9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07465" y="5408048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5" name="Oval 284">
                        <a:extLst>
                          <a:ext uri="{FF2B5EF4-FFF2-40B4-BE49-F238E27FC236}">
                            <a16:creationId xmlns:a16="http://schemas.microsoft.com/office/drawing/2014/main" id="{11EB9568-CC33-438A-B4E6-CC19E2C74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513295" y="5573402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88" name="Oval 287">
                        <a:extLst>
                          <a:ext uri="{FF2B5EF4-FFF2-40B4-BE49-F238E27FC236}">
                            <a16:creationId xmlns:a16="http://schemas.microsoft.com/office/drawing/2014/main" id="{DFDE1895-575E-490C-8F4B-5626E9100D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61343" y="5587416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0" name="Oval 289">
                        <a:extLst>
                          <a:ext uri="{FF2B5EF4-FFF2-40B4-BE49-F238E27FC236}">
                            <a16:creationId xmlns:a16="http://schemas.microsoft.com/office/drawing/2014/main" id="{4558F019-A1BD-4149-8FD1-0166A10B54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949944" y="5587945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1" name="Oval 290">
                        <a:extLst>
                          <a:ext uri="{FF2B5EF4-FFF2-40B4-BE49-F238E27FC236}">
                            <a16:creationId xmlns:a16="http://schemas.microsoft.com/office/drawing/2014/main" id="{9C0053BF-0A54-4667-81E9-9DAB323C5A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11355" y="5729178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293" name="Oval 292">
                        <a:extLst>
                          <a:ext uri="{FF2B5EF4-FFF2-40B4-BE49-F238E27FC236}">
                            <a16:creationId xmlns:a16="http://schemas.microsoft.com/office/drawing/2014/main" id="{1A83F668-B178-4BB5-9D81-2399339221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880361" y="5940946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3" name="Oval 312">
                        <a:extLst>
                          <a:ext uri="{FF2B5EF4-FFF2-40B4-BE49-F238E27FC236}">
                            <a16:creationId xmlns:a16="http://schemas.microsoft.com/office/drawing/2014/main" id="{8B2C4D2D-F9B6-4E01-B940-D0240842A4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56441" y="5841135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4" name="Oval 313">
                        <a:extLst>
                          <a:ext uri="{FF2B5EF4-FFF2-40B4-BE49-F238E27FC236}">
                            <a16:creationId xmlns:a16="http://schemas.microsoft.com/office/drawing/2014/main" id="{773BACE7-C801-429E-BF32-1F2C55A1BF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99239" y="5950986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5" name="Oval 314">
                        <a:extLst>
                          <a:ext uri="{FF2B5EF4-FFF2-40B4-BE49-F238E27FC236}">
                            <a16:creationId xmlns:a16="http://schemas.microsoft.com/office/drawing/2014/main" id="{9D655C54-4691-44D1-9806-8A38E23D12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8937" y="5727401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317" name="Oval 316">
                        <a:extLst>
                          <a:ext uri="{FF2B5EF4-FFF2-40B4-BE49-F238E27FC236}">
                            <a16:creationId xmlns:a16="http://schemas.microsoft.com/office/drawing/2014/main" id="{E03CB89D-B866-45D2-ACD4-0ACF8A460C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11737" y="5908493"/>
                        <a:ext cx="56157" cy="45719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>
                        <a:solidFill>
                          <a:schemeClr val="accent4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</p:grpSp>
                <p:sp>
                  <p:nvSpPr>
                    <p:cNvPr id="292" name="Oval 291">
                      <a:extLst>
                        <a:ext uri="{FF2B5EF4-FFF2-40B4-BE49-F238E27FC236}">
                          <a16:creationId xmlns:a16="http://schemas.microsoft.com/office/drawing/2014/main" id="{C65F8043-E8A0-4565-8EA7-F04A937FBD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37295" y="5825693"/>
                      <a:ext cx="56157" cy="45719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9" name="Oval 288">
                      <a:extLst>
                        <a:ext uri="{FF2B5EF4-FFF2-40B4-BE49-F238E27FC236}">
                          <a16:creationId xmlns:a16="http://schemas.microsoft.com/office/drawing/2014/main" id="{89AC5B6B-B39E-4633-BF0F-1EEB9C649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21866" y="5489068"/>
                      <a:ext cx="56157" cy="45719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solidFill>
                        <a:schemeClr val="accent4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84" name="Oval 283">
                    <a:extLst>
                      <a:ext uri="{FF2B5EF4-FFF2-40B4-BE49-F238E27FC236}">
                        <a16:creationId xmlns:a16="http://schemas.microsoft.com/office/drawing/2014/main" id="{E0BAF839-198E-4141-8B19-B16654B89CAA}"/>
                      </a:ext>
                    </a:extLst>
                  </p:cNvPr>
                  <p:cNvSpPr/>
                  <p:nvPr/>
                </p:nvSpPr>
                <p:spPr>
                  <a:xfrm>
                    <a:off x="5498259" y="5463476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3" name="Oval 282">
                    <a:extLst>
                      <a:ext uri="{FF2B5EF4-FFF2-40B4-BE49-F238E27FC236}">
                        <a16:creationId xmlns:a16="http://schemas.microsoft.com/office/drawing/2014/main" id="{A8DB9D96-083C-4746-A8C7-F5C5A61B1F0A}"/>
                      </a:ext>
                    </a:extLst>
                  </p:cNvPr>
                  <p:cNvSpPr/>
                  <p:nvPr/>
                </p:nvSpPr>
                <p:spPr>
                  <a:xfrm>
                    <a:off x="5465242" y="5397360"/>
                    <a:ext cx="55044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6" name="Oval 285">
                    <a:extLst>
                      <a:ext uri="{FF2B5EF4-FFF2-40B4-BE49-F238E27FC236}">
                        <a16:creationId xmlns:a16="http://schemas.microsoft.com/office/drawing/2014/main" id="{3185ECD4-214F-48A1-8452-F2EA93742787}"/>
                      </a:ext>
                    </a:extLst>
                  </p:cNvPr>
                  <p:cNvSpPr/>
                  <p:nvPr/>
                </p:nvSpPr>
                <p:spPr>
                  <a:xfrm>
                    <a:off x="4869980" y="5412721"/>
                    <a:ext cx="46398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48" name="Oval 247">
                  <a:extLst>
                    <a:ext uri="{FF2B5EF4-FFF2-40B4-BE49-F238E27FC236}">
                      <a16:creationId xmlns:a16="http://schemas.microsoft.com/office/drawing/2014/main" id="{35832D5E-DF1C-4B48-AE79-2B618E34884A}"/>
                    </a:ext>
                  </a:extLst>
                </p:cNvPr>
                <p:cNvSpPr/>
                <p:nvPr/>
              </p:nvSpPr>
              <p:spPr>
                <a:xfrm>
                  <a:off x="4476707" y="5399945"/>
                  <a:ext cx="56157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Oval 248">
                  <a:extLst>
                    <a:ext uri="{FF2B5EF4-FFF2-40B4-BE49-F238E27FC236}">
                      <a16:creationId xmlns:a16="http://schemas.microsoft.com/office/drawing/2014/main" id="{96E792B3-6ACF-4906-B178-9D8693105A2D}"/>
                    </a:ext>
                  </a:extLst>
                </p:cNvPr>
                <p:cNvSpPr/>
                <p:nvPr/>
              </p:nvSpPr>
              <p:spPr>
                <a:xfrm>
                  <a:off x="4547770" y="5480506"/>
                  <a:ext cx="56157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Oval 250">
                  <a:extLst>
                    <a:ext uri="{FF2B5EF4-FFF2-40B4-BE49-F238E27FC236}">
                      <a16:creationId xmlns:a16="http://schemas.microsoft.com/office/drawing/2014/main" id="{F47877F8-9E09-4FBA-B086-052CF1825F59}"/>
                    </a:ext>
                  </a:extLst>
                </p:cNvPr>
                <p:cNvSpPr/>
                <p:nvPr/>
              </p:nvSpPr>
              <p:spPr>
                <a:xfrm>
                  <a:off x="5067859" y="5398622"/>
                  <a:ext cx="56157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Oval 251">
                  <a:extLst>
                    <a:ext uri="{FF2B5EF4-FFF2-40B4-BE49-F238E27FC236}">
                      <a16:creationId xmlns:a16="http://schemas.microsoft.com/office/drawing/2014/main" id="{4A5C3184-B4A7-4B2F-884D-B09487511C05}"/>
                    </a:ext>
                  </a:extLst>
                </p:cNvPr>
                <p:cNvSpPr/>
                <p:nvPr/>
              </p:nvSpPr>
              <p:spPr>
                <a:xfrm>
                  <a:off x="5123620" y="5465593"/>
                  <a:ext cx="56157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7" name="Oval 286">
                <a:extLst>
                  <a:ext uri="{FF2B5EF4-FFF2-40B4-BE49-F238E27FC236}">
                    <a16:creationId xmlns:a16="http://schemas.microsoft.com/office/drawing/2014/main" id="{15D3B65E-8C92-4CBF-BC72-C6A165516A2D}"/>
                  </a:ext>
                </a:extLst>
              </p:cNvPr>
              <p:cNvSpPr/>
              <p:nvPr/>
            </p:nvSpPr>
            <p:spPr>
              <a:xfrm>
                <a:off x="4245272" y="5504350"/>
                <a:ext cx="56157" cy="45719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A0C6EA06-77C7-4644-8731-FD90E6160EDD}"/>
                </a:ext>
              </a:extLst>
            </p:cNvPr>
            <p:cNvSpPr/>
            <p:nvPr/>
          </p:nvSpPr>
          <p:spPr>
            <a:xfrm>
              <a:off x="4261343" y="5915221"/>
              <a:ext cx="56157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C4B160AB-FCD7-4FD9-9DE8-351D1E507DC5}"/>
                </a:ext>
              </a:extLst>
            </p:cNvPr>
            <p:cNvSpPr/>
            <p:nvPr/>
          </p:nvSpPr>
          <p:spPr>
            <a:xfrm>
              <a:off x="4926630" y="5832280"/>
              <a:ext cx="56157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3933499F-875F-4B68-A6CD-7725D33D5C1D}"/>
              </a:ext>
            </a:extLst>
          </p:cNvPr>
          <p:cNvGrpSpPr/>
          <p:nvPr/>
        </p:nvGrpSpPr>
        <p:grpSpPr>
          <a:xfrm>
            <a:off x="6693136" y="4712974"/>
            <a:ext cx="2232563" cy="601159"/>
            <a:chOff x="6517197" y="5385507"/>
            <a:chExt cx="2232563" cy="601158"/>
          </a:xfrm>
        </p:grpSpPr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60828B13-B14C-4F41-8FD9-DDDD50AA2CC2}"/>
                </a:ext>
              </a:extLst>
            </p:cNvPr>
            <p:cNvGrpSpPr/>
            <p:nvPr/>
          </p:nvGrpSpPr>
          <p:grpSpPr>
            <a:xfrm>
              <a:off x="6517197" y="5385507"/>
              <a:ext cx="2232563" cy="601158"/>
              <a:chOff x="6517197" y="5385507"/>
              <a:chExt cx="2232563" cy="601158"/>
            </a:xfrm>
          </p:grpSpPr>
          <p:grpSp>
            <p:nvGrpSpPr>
              <p:cNvPr id="326" name="Group 325">
                <a:extLst>
                  <a:ext uri="{FF2B5EF4-FFF2-40B4-BE49-F238E27FC236}">
                    <a16:creationId xmlns:a16="http://schemas.microsoft.com/office/drawing/2014/main" id="{C506AAAF-4908-415E-8A26-F978BF7063C3}"/>
                  </a:ext>
                </a:extLst>
              </p:cNvPr>
              <p:cNvGrpSpPr/>
              <p:nvPr/>
            </p:nvGrpSpPr>
            <p:grpSpPr>
              <a:xfrm>
                <a:off x="6517197" y="5385507"/>
                <a:ext cx="2232563" cy="601158"/>
                <a:chOff x="6517197" y="5385507"/>
                <a:chExt cx="2232563" cy="601158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58C82A37-A4B8-4A29-B568-DD1BB57BDD0E}"/>
                    </a:ext>
                  </a:extLst>
                </p:cNvPr>
                <p:cNvSpPr/>
                <p:nvPr/>
              </p:nvSpPr>
              <p:spPr>
                <a:xfrm>
                  <a:off x="6809118" y="5734159"/>
                  <a:ext cx="56157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027078DF-DA59-4443-AB9C-8FB9E3737F76}"/>
                    </a:ext>
                  </a:extLst>
                </p:cNvPr>
                <p:cNvSpPr/>
                <p:nvPr/>
              </p:nvSpPr>
              <p:spPr>
                <a:xfrm>
                  <a:off x="8187556" y="5746963"/>
                  <a:ext cx="56157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A1A1CB79-0C37-4E76-AC28-5C5A1CA6BB97}"/>
                    </a:ext>
                  </a:extLst>
                </p:cNvPr>
                <p:cNvSpPr/>
                <p:nvPr/>
              </p:nvSpPr>
              <p:spPr>
                <a:xfrm>
                  <a:off x="7530791" y="5728668"/>
                  <a:ext cx="56157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25" name="Group 324">
                  <a:extLst>
                    <a:ext uri="{FF2B5EF4-FFF2-40B4-BE49-F238E27FC236}">
                      <a16:creationId xmlns:a16="http://schemas.microsoft.com/office/drawing/2014/main" id="{C309953D-9C95-4ED1-B14C-F8B3ECA8AF1B}"/>
                    </a:ext>
                  </a:extLst>
                </p:cNvPr>
                <p:cNvGrpSpPr/>
                <p:nvPr/>
              </p:nvGrpSpPr>
              <p:grpSpPr>
                <a:xfrm>
                  <a:off x="6517197" y="5385507"/>
                  <a:ext cx="2176406" cy="577403"/>
                  <a:chOff x="6517197" y="5385507"/>
                  <a:chExt cx="2176406" cy="577403"/>
                </a:xfrm>
              </p:grpSpPr>
              <p:grpSp>
                <p:nvGrpSpPr>
                  <p:cNvPr id="218" name="Group 217">
                    <a:extLst>
                      <a:ext uri="{FF2B5EF4-FFF2-40B4-BE49-F238E27FC236}">
                        <a16:creationId xmlns:a16="http://schemas.microsoft.com/office/drawing/2014/main" id="{44F327E5-8F5D-43E1-AD7F-7864A0C715AF}"/>
                      </a:ext>
                    </a:extLst>
                  </p:cNvPr>
                  <p:cNvGrpSpPr/>
                  <p:nvPr/>
                </p:nvGrpSpPr>
                <p:grpSpPr>
                  <a:xfrm>
                    <a:off x="6539072" y="5426524"/>
                    <a:ext cx="2154531" cy="536386"/>
                    <a:chOff x="6457562" y="4329843"/>
                    <a:chExt cx="2154531" cy="536386"/>
                  </a:xfrm>
                </p:grpSpPr>
                <p:grpSp>
                  <p:nvGrpSpPr>
                    <p:cNvPr id="219" name="Group 218">
                      <a:extLst>
                        <a:ext uri="{FF2B5EF4-FFF2-40B4-BE49-F238E27FC236}">
                          <a16:creationId xmlns:a16="http://schemas.microsoft.com/office/drawing/2014/main" id="{FFD0C28B-2D09-4F8C-A52D-DEF30CEC666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84293" y="4671541"/>
                      <a:ext cx="479472" cy="177014"/>
                      <a:chOff x="3790211" y="3396176"/>
                      <a:chExt cx="508115" cy="205154"/>
                    </a:xfrm>
                  </p:grpSpPr>
                  <p:cxnSp>
                    <p:nvCxnSpPr>
                      <p:cNvPr id="240" name="Straight Connector 239">
                        <a:extLst>
                          <a:ext uri="{FF2B5EF4-FFF2-40B4-BE49-F238E27FC236}">
                            <a16:creationId xmlns:a16="http://schemas.microsoft.com/office/drawing/2014/main" id="{9BD722A6-6461-419B-B5E2-750B53210B4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76590" y="3601330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1" name="Straight Connector 240">
                        <a:extLst>
                          <a:ext uri="{FF2B5EF4-FFF2-40B4-BE49-F238E27FC236}">
                            <a16:creationId xmlns:a16="http://schemas.microsoft.com/office/drawing/2014/main" id="{F58E6B07-0736-4FE5-8BB6-23FD1A83960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90211" y="3396176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2" name="Straight Connector 241">
                        <a:extLst>
                          <a:ext uri="{FF2B5EF4-FFF2-40B4-BE49-F238E27FC236}">
                            <a16:creationId xmlns:a16="http://schemas.microsoft.com/office/drawing/2014/main" id="{9EDD6240-9E92-44E2-BBF1-32554279175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49723" y="3480693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0" name="Group 219">
                      <a:extLst>
                        <a:ext uri="{FF2B5EF4-FFF2-40B4-BE49-F238E27FC236}">
                          <a16:creationId xmlns:a16="http://schemas.microsoft.com/office/drawing/2014/main" id="{6EDB04EA-B48B-42E7-8055-0E17A47997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064784" y="4329843"/>
                      <a:ext cx="479472" cy="177014"/>
                      <a:chOff x="3790211" y="3396176"/>
                      <a:chExt cx="508115" cy="205154"/>
                    </a:xfrm>
                  </p:grpSpPr>
                  <p:cxnSp>
                    <p:nvCxnSpPr>
                      <p:cNvPr id="237" name="Straight Connector 236">
                        <a:extLst>
                          <a:ext uri="{FF2B5EF4-FFF2-40B4-BE49-F238E27FC236}">
                            <a16:creationId xmlns:a16="http://schemas.microsoft.com/office/drawing/2014/main" id="{8461D63E-6B45-4CC5-ACEE-DC40D4CBBDE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76590" y="3601330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8" name="Straight Connector 237">
                        <a:extLst>
                          <a:ext uri="{FF2B5EF4-FFF2-40B4-BE49-F238E27FC236}">
                            <a16:creationId xmlns:a16="http://schemas.microsoft.com/office/drawing/2014/main" id="{7282FA37-D95E-4AAE-81D4-EC0C3115883B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90211" y="3396176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9" name="Straight Connector 238">
                        <a:extLst>
                          <a:ext uri="{FF2B5EF4-FFF2-40B4-BE49-F238E27FC236}">
                            <a16:creationId xmlns:a16="http://schemas.microsoft.com/office/drawing/2014/main" id="{814FF2F1-8153-4286-94F2-014A09B326E5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49723" y="3480693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1" name="Group 220">
                      <a:extLst>
                        <a:ext uri="{FF2B5EF4-FFF2-40B4-BE49-F238E27FC236}">
                          <a16:creationId xmlns:a16="http://schemas.microsoft.com/office/drawing/2014/main" id="{8B580FF5-F6C5-478D-839A-C8C3F8AB78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06505" y="4672718"/>
                      <a:ext cx="474402" cy="174250"/>
                      <a:chOff x="3790211" y="3396176"/>
                      <a:chExt cx="502742" cy="201950"/>
                    </a:xfrm>
                  </p:grpSpPr>
                  <p:cxnSp>
                    <p:nvCxnSpPr>
                      <p:cNvPr id="234" name="Straight Connector 233">
                        <a:extLst>
                          <a:ext uri="{FF2B5EF4-FFF2-40B4-BE49-F238E27FC236}">
                            <a16:creationId xmlns:a16="http://schemas.microsoft.com/office/drawing/2014/main" id="{A7CE6A79-8DE5-47A2-893C-045EB3C45D1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71217" y="3598126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5" name="Straight Connector 234">
                        <a:extLst>
                          <a:ext uri="{FF2B5EF4-FFF2-40B4-BE49-F238E27FC236}">
                            <a16:creationId xmlns:a16="http://schemas.microsoft.com/office/drawing/2014/main" id="{7EFE396B-C501-41DA-8E9B-E7182757840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90211" y="3396176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6" name="Straight Connector 235">
                        <a:extLst>
                          <a:ext uri="{FF2B5EF4-FFF2-40B4-BE49-F238E27FC236}">
                            <a16:creationId xmlns:a16="http://schemas.microsoft.com/office/drawing/2014/main" id="{8A772B60-06AE-41D8-88CD-87D6A14ED1D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49723" y="3480693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2" name="Group 221">
                      <a:extLst>
                        <a:ext uri="{FF2B5EF4-FFF2-40B4-BE49-F238E27FC236}">
                          <a16:creationId xmlns:a16="http://schemas.microsoft.com/office/drawing/2014/main" id="{B041717A-949E-470D-A2CD-AFEAAD5AC3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18573" y="4330985"/>
                      <a:ext cx="479472" cy="177014"/>
                      <a:chOff x="3790211" y="3396176"/>
                      <a:chExt cx="508115" cy="205154"/>
                    </a:xfrm>
                  </p:grpSpPr>
                  <p:cxnSp>
                    <p:nvCxnSpPr>
                      <p:cNvPr id="231" name="Straight Connector 230">
                        <a:extLst>
                          <a:ext uri="{FF2B5EF4-FFF2-40B4-BE49-F238E27FC236}">
                            <a16:creationId xmlns:a16="http://schemas.microsoft.com/office/drawing/2014/main" id="{6313F92B-B2AA-4ABA-A844-B57FE01C0731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76590" y="3601330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2" name="Straight Connector 231">
                        <a:extLst>
                          <a:ext uri="{FF2B5EF4-FFF2-40B4-BE49-F238E27FC236}">
                            <a16:creationId xmlns:a16="http://schemas.microsoft.com/office/drawing/2014/main" id="{8F3BFAB1-071F-4700-B9CF-2A979DD32A49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90211" y="3396176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3" name="Straight Connector 232">
                        <a:extLst>
                          <a:ext uri="{FF2B5EF4-FFF2-40B4-BE49-F238E27FC236}">
                            <a16:creationId xmlns:a16="http://schemas.microsoft.com/office/drawing/2014/main" id="{ADD71D44-AA95-42DE-B5BC-FC6085208FC3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49723" y="3480693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3" name="Group 222">
                      <a:extLst>
                        <a:ext uri="{FF2B5EF4-FFF2-40B4-BE49-F238E27FC236}">
                          <a16:creationId xmlns:a16="http://schemas.microsoft.com/office/drawing/2014/main" id="{951A86F3-87DD-452B-82F0-16DA6B8553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132621" y="4689215"/>
                      <a:ext cx="479472" cy="177014"/>
                      <a:chOff x="3790211" y="3396176"/>
                      <a:chExt cx="508115" cy="205154"/>
                    </a:xfrm>
                  </p:grpSpPr>
                  <p:cxnSp>
                    <p:nvCxnSpPr>
                      <p:cNvPr id="228" name="Straight Connector 227">
                        <a:extLst>
                          <a:ext uri="{FF2B5EF4-FFF2-40B4-BE49-F238E27FC236}">
                            <a16:creationId xmlns:a16="http://schemas.microsoft.com/office/drawing/2014/main" id="{B7E57BAF-49E6-40FF-B3AE-A008EED2761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76590" y="3601330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9" name="Straight Connector 228">
                        <a:extLst>
                          <a:ext uri="{FF2B5EF4-FFF2-40B4-BE49-F238E27FC236}">
                            <a16:creationId xmlns:a16="http://schemas.microsoft.com/office/drawing/2014/main" id="{9E63B695-BF8F-46D7-A0EB-AF3D77C298A2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90211" y="3396176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Straight Connector 229">
                        <a:extLst>
                          <a:ext uri="{FF2B5EF4-FFF2-40B4-BE49-F238E27FC236}">
                            <a16:creationId xmlns:a16="http://schemas.microsoft.com/office/drawing/2014/main" id="{F94A4EA9-8245-416A-A164-9C28C48C47B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49723" y="3480693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224" name="Group 223">
                      <a:extLst>
                        <a:ext uri="{FF2B5EF4-FFF2-40B4-BE49-F238E27FC236}">
                          <a16:creationId xmlns:a16="http://schemas.microsoft.com/office/drawing/2014/main" id="{53C398B7-EE68-423F-B22A-DDBE7C13B1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57562" y="4340985"/>
                      <a:ext cx="479472" cy="177014"/>
                      <a:chOff x="3790211" y="3396176"/>
                      <a:chExt cx="508115" cy="205154"/>
                    </a:xfrm>
                  </p:grpSpPr>
                  <p:cxnSp>
                    <p:nvCxnSpPr>
                      <p:cNvPr id="225" name="Straight Connector 224">
                        <a:extLst>
                          <a:ext uri="{FF2B5EF4-FFF2-40B4-BE49-F238E27FC236}">
                            <a16:creationId xmlns:a16="http://schemas.microsoft.com/office/drawing/2014/main" id="{9E9C8CA7-BCCB-4E7F-9687-08FA9092CB0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76590" y="3601330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6" name="Straight Connector 225">
                        <a:extLst>
                          <a:ext uri="{FF2B5EF4-FFF2-40B4-BE49-F238E27FC236}">
                            <a16:creationId xmlns:a16="http://schemas.microsoft.com/office/drawing/2014/main" id="{23358505-3A54-4A23-97E1-639412B2AC40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790211" y="3396176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Straight Connector 226">
                        <a:extLst>
                          <a:ext uri="{FF2B5EF4-FFF2-40B4-BE49-F238E27FC236}">
                            <a16:creationId xmlns:a16="http://schemas.microsoft.com/office/drawing/2014/main" id="{758A2FB5-88F5-44A1-9665-905EBBFA224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849723" y="3480693"/>
                        <a:ext cx="421736" cy="0"/>
                      </a:xfrm>
                      <a:prstGeom prst="line">
                        <a:avLst/>
                      </a:prstGeom>
                      <a:ln w="28575">
                        <a:solidFill>
                          <a:srgbClr val="C0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257" name="Oval 256">
                    <a:extLst>
                      <a:ext uri="{FF2B5EF4-FFF2-40B4-BE49-F238E27FC236}">
                        <a16:creationId xmlns:a16="http://schemas.microsoft.com/office/drawing/2014/main" id="{148A509A-0752-40CA-8540-7BB4F2842668}"/>
                      </a:ext>
                    </a:extLst>
                  </p:cNvPr>
                  <p:cNvSpPr/>
                  <p:nvPr/>
                </p:nvSpPr>
                <p:spPr>
                  <a:xfrm>
                    <a:off x="6517197" y="5412722"/>
                    <a:ext cx="56157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8" name="Oval 257">
                    <a:extLst>
                      <a:ext uri="{FF2B5EF4-FFF2-40B4-BE49-F238E27FC236}">
                        <a16:creationId xmlns:a16="http://schemas.microsoft.com/office/drawing/2014/main" id="{A91E2C3C-A523-4448-B9FC-8C65BCC9C562}"/>
                      </a:ext>
                    </a:extLst>
                  </p:cNvPr>
                  <p:cNvSpPr/>
                  <p:nvPr/>
                </p:nvSpPr>
                <p:spPr>
                  <a:xfrm>
                    <a:off x="6587639" y="5480506"/>
                    <a:ext cx="56157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9" name="Oval 258">
                    <a:extLst>
                      <a:ext uri="{FF2B5EF4-FFF2-40B4-BE49-F238E27FC236}">
                        <a16:creationId xmlns:a16="http://schemas.microsoft.com/office/drawing/2014/main" id="{82BC224D-FB3C-4D74-9529-EBD0E579932F}"/>
                      </a:ext>
                    </a:extLst>
                  </p:cNvPr>
                  <p:cNvSpPr/>
                  <p:nvPr/>
                </p:nvSpPr>
                <p:spPr>
                  <a:xfrm>
                    <a:off x="6628464" y="5580136"/>
                    <a:ext cx="56157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50470487-A893-450F-AADE-85DB1742A1FF}"/>
                      </a:ext>
                    </a:extLst>
                  </p:cNvPr>
                  <p:cNvSpPr/>
                  <p:nvPr/>
                </p:nvSpPr>
                <p:spPr>
                  <a:xfrm>
                    <a:off x="7102377" y="5398621"/>
                    <a:ext cx="56157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3760BB60-9E91-4EF4-84E0-FD76D3019C70}"/>
                      </a:ext>
                    </a:extLst>
                  </p:cNvPr>
                  <p:cNvSpPr/>
                  <p:nvPr/>
                </p:nvSpPr>
                <p:spPr>
                  <a:xfrm>
                    <a:off x="7202451" y="5465592"/>
                    <a:ext cx="56157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9" name="Oval 268">
                    <a:extLst>
                      <a:ext uri="{FF2B5EF4-FFF2-40B4-BE49-F238E27FC236}">
                        <a16:creationId xmlns:a16="http://schemas.microsoft.com/office/drawing/2014/main" id="{45076906-671B-4080-994F-2FBC5AD159EE}"/>
                      </a:ext>
                    </a:extLst>
                  </p:cNvPr>
                  <p:cNvSpPr/>
                  <p:nvPr/>
                </p:nvSpPr>
                <p:spPr>
                  <a:xfrm>
                    <a:off x="7233978" y="5562691"/>
                    <a:ext cx="56157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0" name="Oval 269">
                    <a:extLst>
                      <a:ext uri="{FF2B5EF4-FFF2-40B4-BE49-F238E27FC236}">
                        <a16:creationId xmlns:a16="http://schemas.microsoft.com/office/drawing/2014/main" id="{F81EB507-CF92-4913-BD8A-7C0E996804AD}"/>
                      </a:ext>
                    </a:extLst>
                  </p:cNvPr>
                  <p:cNvSpPr/>
                  <p:nvPr/>
                </p:nvSpPr>
                <p:spPr>
                  <a:xfrm>
                    <a:off x="7765567" y="5385507"/>
                    <a:ext cx="56157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1" name="Oval 270">
                    <a:extLst>
                      <a:ext uri="{FF2B5EF4-FFF2-40B4-BE49-F238E27FC236}">
                        <a16:creationId xmlns:a16="http://schemas.microsoft.com/office/drawing/2014/main" id="{EC879115-0F7B-463B-A0CD-C32AEF40427E}"/>
                      </a:ext>
                    </a:extLst>
                  </p:cNvPr>
                  <p:cNvSpPr/>
                  <p:nvPr/>
                </p:nvSpPr>
                <p:spPr>
                  <a:xfrm>
                    <a:off x="7863436" y="5480505"/>
                    <a:ext cx="56157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2" name="Oval 271">
                    <a:extLst>
                      <a:ext uri="{FF2B5EF4-FFF2-40B4-BE49-F238E27FC236}">
                        <a16:creationId xmlns:a16="http://schemas.microsoft.com/office/drawing/2014/main" id="{62700FD7-E73A-4712-A22D-EC2131EB1FD5}"/>
                      </a:ext>
                    </a:extLst>
                  </p:cNvPr>
                  <p:cNvSpPr/>
                  <p:nvPr/>
                </p:nvSpPr>
                <p:spPr>
                  <a:xfrm>
                    <a:off x="7849189" y="5579228"/>
                    <a:ext cx="56157" cy="45719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AD21D038-D931-40D2-82F9-13193F276DFD}"/>
                      </a:ext>
                    </a:extLst>
                  </p:cNvPr>
                  <p:cNvSpPr/>
                  <p:nvPr/>
                </p:nvSpPr>
                <p:spPr>
                  <a:xfrm>
                    <a:off x="6891916" y="5405447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5" name="Oval 294">
                    <a:extLst>
                      <a:ext uri="{FF2B5EF4-FFF2-40B4-BE49-F238E27FC236}">
                        <a16:creationId xmlns:a16="http://schemas.microsoft.com/office/drawing/2014/main" id="{ECE69C49-3AC7-4F8C-8142-B1983CD8839A}"/>
                      </a:ext>
                    </a:extLst>
                  </p:cNvPr>
                  <p:cNvSpPr/>
                  <p:nvPr/>
                </p:nvSpPr>
                <p:spPr>
                  <a:xfrm>
                    <a:off x="6962387" y="5478238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6" name="Oval 295">
                    <a:extLst>
                      <a:ext uri="{FF2B5EF4-FFF2-40B4-BE49-F238E27FC236}">
                        <a16:creationId xmlns:a16="http://schemas.microsoft.com/office/drawing/2014/main" id="{8336CC0A-EC44-4EA0-8542-0298150FC99E}"/>
                      </a:ext>
                    </a:extLst>
                  </p:cNvPr>
                  <p:cNvSpPr/>
                  <p:nvPr/>
                </p:nvSpPr>
                <p:spPr>
                  <a:xfrm>
                    <a:off x="6990465" y="5588475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7" name="Oval 296">
                    <a:extLst>
                      <a:ext uri="{FF2B5EF4-FFF2-40B4-BE49-F238E27FC236}">
                        <a16:creationId xmlns:a16="http://schemas.microsoft.com/office/drawing/2014/main" id="{6DBDC0F3-C934-494F-8A91-99FC93E66C3F}"/>
                      </a:ext>
                    </a:extLst>
                  </p:cNvPr>
                  <p:cNvSpPr/>
                  <p:nvPr/>
                </p:nvSpPr>
                <p:spPr>
                  <a:xfrm>
                    <a:off x="7508056" y="5390773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8" name="Oval 297">
                    <a:extLst>
                      <a:ext uri="{FF2B5EF4-FFF2-40B4-BE49-F238E27FC236}">
                        <a16:creationId xmlns:a16="http://schemas.microsoft.com/office/drawing/2014/main" id="{E8244411-84C8-4992-A769-61ED06FD7600}"/>
                      </a:ext>
                    </a:extLst>
                  </p:cNvPr>
                  <p:cNvSpPr/>
                  <p:nvPr/>
                </p:nvSpPr>
                <p:spPr>
                  <a:xfrm>
                    <a:off x="7567215" y="5476197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9" name="Oval 298">
                    <a:extLst>
                      <a:ext uri="{FF2B5EF4-FFF2-40B4-BE49-F238E27FC236}">
                        <a16:creationId xmlns:a16="http://schemas.microsoft.com/office/drawing/2014/main" id="{FDAE8603-FAFD-4D9F-9F25-9CC311E6CA8A}"/>
                      </a:ext>
                    </a:extLst>
                  </p:cNvPr>
                  <p:cNvSpPr/>
                  <p:nvPr/>
                </p:nvSpPr>
                <p:spPr>
                  <a:xfrm>
                    <a:off x="7607813" y="5561438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0" name="Oval 299">
                    <a:extLst>
                      <a:ext uri="{FF2B5EF4-FFF2-40B4-BE49-F238E27FC236}">
                        <a16:creationId xmlns:a16="http://schemas.microsoft.com/office/drawing/2014/main" id="{43B4E19E-8D83-4619-A2A7-A6536926417F}"/>
                      </a:ext>
                    </a:extLst>
                  </p:cNvPr>
                  <p:cNvSpPr/>
                  <p:nvPr/>
                </p:nvSpPr>
                <p:spPr>
                  <a:xfrm>
                    <a:off x="8131251" y="5405447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D55B17C-1881-49E9-9F1E-D5A0A6F91B79}"/>
                      </a:ext>
                    </a:extLst>
                  </p:cNvPr>
                  <p:cNvSpPr/>
                  <p:nvPr/>
                </p:nvSpPr>
                <p:spPr>
                  <a:xfrm>
                    <a:off x="8198623" y="5478238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2" name="Oval 301">
                    <a:extLst>
                      <a:ext uri="{FF2B5EF4-FFF2-40B4-BE49-F238E27FC236}">
                        <a16:creationId xmlns:a16="http://schemas.microsoft.com/office/drawing/2014/main" id="{E7A9DDC8-2F97-42CC-B5F7-6A3A8E381A64}"/>
                      </a:ext>
                    </a:extLst>
                  </p:cNvPr>
                  <p:cNvSpPr/>
                  <p:nvPr/>
                </p:nvSpPr>
                <p:spPr>
                  <a:xfrm>
                    <a:off x="8242209" y="5561437"/>
                    <a:ext cx="56157" cy="45719"/>
                  </a:xfrm>
                  <a:prstGeom prst="ellipse">
                    <a:avLst/>
                  </a:prstGeom>
                  <a:solidFill>
                    <a:schemeClr val="accent4"/>
                  </a:solidFill>
                  <a:ln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90CE5019-591B-45B7-A330-BF6E3BAA4DE3}"/>
                    </a:ext>
                  </a:extLst>
                </p:cNvPr>
                <p:cNvSpPr/>
                <p:nvPr/>
              </p:nvSpPr>
              <p:spPr>
                <a:xfrm>
                  <a:off x="7217123" y="5729178"/>
                  <a:ext cx="56157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4BF15147-5505-4539-86F6-B81714316E66}"/>
                    </a:ext>
                  </a:extLst>
                </p:cNvPr>
                <p:cNvSpPr/>
                <p:nvPr/>
              </p:nvSpPr>
              <p:spPr>
                <a:xfrm>
                  <a:off x="7271402" y="5825693"/>
                  <a:ext cx="56157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9B924A17-6828-47B3-B22A-6B4A1A10ADAF}"/>
                    </a:ext>
                  </a:extLst>
                </p:cNvPr>
                <p:cNvSpPr/>
                <p:nvPr/>
              </p:nvSpPr>
              <p:spPr>
                <a:xfrm>
                  <a:off x="7299480" y="5926422"/>
                  <a:ext cx="56157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99D36943-7566-4B5C-95AF-8D3B64269F54}"/>
                    </a:ext>
                  </a:extLst>
                </p:cNvPr>
                <p:cNvSpPr/>
                <p:nvPr/>
              </p:nvSpPr>
              <p:spPr>
                <a:xfrm>
                  <a:off x="7932045" y="5729178"/>
                  <a:ext cx="56157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Oval 306">
                  <a:extLst>
                    <a:ext uri="{FF2B5EF4-FFF2-40B4-BE49-F238E27FC236}">
                      <a16:creationId xmlns:a16="http://schemas.microsoft.com/office/drawing/2014/main" id="{B28A45F3-F1AB-42DE-BD02-C058F0BA6110}"/>
                    </a:ext>
                  </a:extLst>
                </p:cNvPr>
                <p:cNvSpPr/>
                <p:nvPr/>
              </p:nvSpPr>
              <p:spPr>
                <a:xfrm>
                  <a:off x="8004502" y="5814060"/>
                  <a:ext cx="56157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Oval 307">
                  <a:extLst>
                    <a:ext uri="{FF2B5EF4-FFF2-40B4-BE49-F238E27FC236}">
                      <a16:creationId xmlns:a16="http://schemas.microsoft.com/office/drawing/2014/main" id="{3F92959F-111E-43EE-8A09-D84A677323F3}"/>
                    </a:ext>
                  </a:extLst>
                </p:cNvPr>
                <p:cNvSpPr/>
                <p:nvPr/>
              </p:nvSpPr>
              <p:spPr>
                <a:xfrm>
                  <a:off x="8004501" y="5926422"/>
                  <a:ext cx="56157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Oval 308">
                  <a:extLst>
                    <a:ext uri="{FF2B5EF4-FFF2-40B4-BE49-F238E27FC236}">
                      <a16:creationId xmlns:a16="http://schemas.microsoft.com/office/drawing/2014/main" id="{065A3DD6-3F69-4E18-AED6-83FF50728E4B}"/>
                    </a:ext>
                  </a:extLst>
                </p:cNvPr>
                <p:cNvSpPr/>
                <p:nvPr/>
              </p:nvSpPr>
              <p:spPr>
                <a:xfrm>
                  <a:off x="8566734" y="5745235"/>
                  <a:ext cx="56157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B2B537B9-8355-41B6-AE7D-5FB09C785923}"/>
                    </a:ext>
                  </a:extLst>
                </p:cNvPr>
                <p:cNvSpPr/>
                <p:nvPr/>
              </p:nvSpPr>
              <p:spPr>
                <a:xfrm>
                  <a:off x="8637446" y="5827334"/>
                  <a:ext cx="56157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B0EE1975-EF23-470A-98BB-CA30C113D9EE}"/>
                    </a:ext>
                  </a:extLst>
                </p:cNvPr>
                <p:cNvSpPr/>
                <p:nvPr/>
              </p:nvSpPr>
              <p:spPr>
                <a:xfrm>
                  <a:off x="8693603" y="5940946"/>
                  <a:ext cx="56157" cy="45719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970CA9-20B6-4607-87EE-772A103DA1DF}"/>
                    </a:ext>
                  </a:extLst>
                </p:cNvPr>
                <p:cNvSpPr/>
                <p:nvPr/>
              </p:nvSpPr>
              <p:spPr>
                <a:xfrm>
                  <a:off x="6898511" y="5818276"/>
                  <a:ext cx="56157" cy="4571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4" name="Oval 273">
                <a:extLst>
                  <a:ext uri="{FF2B5EF4-FFF2-40B4-BE49-F238E27FC236}">
                    <a16:creationId xmlns:a16="http://schemas.microsoft.com/office/drawing/2014/main" id="{CD098F8F-1865-488E-8718-E77B523E99AB}"/>
                  </a:ext>
                </a:extLst>
              </p:cNvPr>
              <p:cNvSpPr/>
              <p:nvPr/>
            </p:nvSpPr>
            <p:spPr>
              <a:xfrm>
                <a:off x="8243713" y="5831016"/>
                <a:ext cx="56157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>
                <a:extLst>
                  <a:ext uri="{FF2B5EF4-FFF2-40B4-BE49-F238E27FC236}">
                    <a16:creationId xmlns:a16="http://schemas.microsoft.com/office/drawing/2014/main" id="{3336D6F6-F776-4B9A-9364-E6E7BF873867}"/>
                  </a:ext>
                </a:extLst>
              </p:cNvPr>
              <p:cNvSpPr/>
              <p:nvPr/>
            </p:nvSpPr>
            <p:spPr>
              <a:xfrm>
                <a:off x="8291324" y="5930382"/>
                <a:ext cx="56157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>
                <a:extLst>
                  <a:ext uri="{FF2B5EF4-FFF2-40B4-BE49-F238E27FC236}">
                    <a16:creationId xmlns:a16="http://schemas.microsoft.com/office/drawing/2014/main" id="{D0DE2B0A-D02A-49E2-AFFF-E159B48E4966}"/>
                  </a:ext>
                </a:extLst>
              </p:cNvPr>
              <p:cNvSpPr/>
              <p:nvPr/>
            </p:nvSpPr>
            <p:spPr>
              <a:xfrm>
                <a:off x="6952078" y="5929094"/>
                <a:ext cx="56157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>
                <a:extLst>
                  <a:ext uri="{FF2B5EF4-FFF2-40B4-BE49-F238E27FC236}">
                    <a16:creationId xmlns:a16="http://schemas.microsoft.com/office/drawing/2014/main" id="{A7951EB2-4419-40EC-A929-1B898E9E5F66}"/>
                  </a:ext>
                </a:extLst>
              </p:cNvPr>
              <p:cNvSpPr/>
              <p:nvPr/>
            </p:nvSpPr>
            <p:spPr>
              <a:xfrm>
                <a:off x="7641445" y="5802834"/>
                <a:ext cx="56157" cy="4571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FA333BB-A639-44C8-A0D7-204DE0A108A2}"/>
                </a:ext>
              </a:extLst>
            </p:cNvPr>
            <p:cNvSpPr/>
            <p:nvPr/>
          </p:nvSpPr>
          <p:spPr>
            <a:xfrm>
              <a:off x="7654045" y="5926029"/>
              <a:ext cx="56157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9" name="TextBox 328">
            <a:extLst>
              <a:ext uri="{FF2B5EF4-FFF2-40B4-BE49-F238E27FC236}">
                <a16:creationId xmlns:a16="http://schemas.microsoft.com/office/drawing/2014/main" id="{EB54580D-D11F-4A95-9738-0B1CDA70D4B9}"/>
              </a:ext>
            </a:extLst>
          </p:cNvPr>
          <p:cNvSpPr txBox="1"/>
          <p:nvPr/>
        </p:nvSpPr>
        <p:spPr>
          <a:xfrm>
            <a:off x="791949" y="4840617"/>
            <a:ext cx="2433361" cy="44267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Adaptors ligation </a:t>
            </a:r>
          </a:p>
        </p:txBody>
      </p:sp>
      <p:cxnSp>
        <p:nvCxnSpPr>
          <p:cNvPr id="333" name="Straight Arrow Connector 332">
            <a:extLst>
              <a:ext uri="{FF2B5EF4-FFF2-40B4-BE49-F238E27FC236}">
                <a16:creationId xmlns:a16="http://schemas.microsoft.com/office/drawing/2014/main" id="{FCFA09C0-4E79-47AF-B634-4CB3D4E49C4D}"/>
              </a:ext>
            </a:extLst>
          </p:cNvPr>
          <p:cNvCxnSpPr>
            <a:cxnSpLocks/>
          </p:cNvCxnSpPr>
          <p:nvPr/>
        </p:nvCxnSpPr>
        <p:spPr>
          <a:xfrm>
            <a:off x="6096000" y="4380965"/>
            <a:ext cx="0" cy="374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7" name="Straight Arrow Connector 336">
            <a:extLst>
              <a:ext uri="{FF2B5EF4-FFF2-40B4-BE49-F238E27FC236}">
                <a16:creationId xmlns:a16="http://schemas.microsoft.com/office/drawing/2014/main" id="{959ED023-06ED-4F8D-A445-78A521E85692}"/>
              </a:ext>
            </a:extLst>
          </p:cNvPr>
          <p:cNvCxnSpPr>
            <a:cxnSpLocks/>
          </p:cNvCxnSpPr>
          <p:nvPr/>
        </p:nvCxnSpPr>
        <p:spPr>
          <a:xfrm>
            <a:off x="6096000" y="5260891"/>
            <a:ext cx="0" cy="3748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8" name="Picture 2" descr="Image result for ngs sequencer">
            <a:extLst>
              <a:ext uri="{FF2B5EF4-FFF2-40B4-BE49-F238E27FC236}">
                <a16:creationId xmlns:a16="http://schemas.microsoft.com/office/drawing/2014/main" id="{F951D559-3379-4871-8BE5-4D03F41A9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8" r="20390"/>
          <a:stretch/>
        </p:blipFill>
        <p:spPr bwMode="auto">
          <a:xfrm>
            <a:off x="5453066" y="5681461"/>
            <a:ext cx="1261945" cy="114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TextBox 338">
            <a:extLst>
              <a:ext uri="{FF2B5EF4-FFF2-40B4-BE49-F238E27FC236}">
                <a16:creationId xmlns:a16="http://schemas.microsoft.com/office/drawing/2014/main" id="{17468EED-93F8-4B67-AF1D-EF9792BF2ACF}"/>
              </a:ext>
            </a:extLst>
          </p:cNvPr>
          <p:cNvSpPr txBox="1"/>
          <p:nvPr/>
        </p:nvSpPr>
        <p:spPr>
          <a:xfrm>
            <a:off x="591718" y="5786578"/>
            <a:ext cx="2905636" cy="78319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tx1"/>
            </a:solidFill>
          </a:ln>
          <a:effectLst>
            <a:softEdge rad="12700"/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High throughput sequencer </a:t>
            </a:r>
          </a:p>
        </p:txBody>
      </p: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4B0B4B3B-639D-4ABD-BC67-D4825CF8DA09}"/>
              </a:ext>
            </a:extLst>
          </p:cNvPr>
          <p:cNvCxnSpPr/>
          <p:nvPr/>
        </p:nvCxnSpPr>
        <p:spPr>
          <a:xfrm>
            <a:off x="6783071" y="6172200"/>
            <a:ext cx="124205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9" name="Group 348">
            <a:extLst>
              <a:ext uri="{FF2B5EF4-FFF2-40B4-BE49-F238E27FC236}">
                <a16:creationId xmlns:a16="http://schemas.microsoft.com/office/drawing/2014/main" id="{01510414-FF70-4D8F-BAF1-C4D27816E5A3}"/>
              </a:ext>
            </a:extLst>
          </p:cNvPr>
          <p:cNvGrpSpPr/>
          <p:nvPr/>
        </p:nvGrpSpPr>
        <p:grpSpPr>
          <a:xfrm>
            <a:off x="8955412" y="4569985"/>
            <a:ext cx="3174829" cy="2292359"/>
            <a:chOff x="8955411" y="4569983"/>
            <a:chExt cx="3174829" cy="2292359"/>
          </a:xfrm>
        </p:grpSpPr>
        <p:pic>
          <p:nvPicPr>
            <p:cNvPr id="348" name="Picture 347">
              <a:extLst>
                <a:ext uri="{FF2B5EF4-FFF2-40B4-BE49-F238E27FC236}">
                  <a16:creationId xmlns:a16="http://schemas.microsoft.com/office/drawing/2014/main" id="{64233A4E-03BC-438A-9043-6A7374122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55411" y="4569983"/>
              <a:ext cx="1939882" cy="1787933"/>
            </a:xfrm>
            <a:prstGeom prst="rect">
              <a:avLst/>
            </a:prstGeom>
          </p:spPr>
        </p:pic>
        <p:pic>
          <p:nvPicPr>
            <p:cNvPr id="346" name="Picture 345">
              <a:extLst>
                <a:ext uri="{FF2B5EF4-FFF2-40B4-BE49-F238E27FC236}">
                  <a16:creationId xmlns:a16="http://schemas.microsoft.com/office/drawing/2014/main" id="{106A5AA3-11C9-4EFC-9607-20DDFE79F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21152" y="4630258"/>
              <a:ext cx="1809088" cy="1667384"/>
            </a:xfrm>
            <a:prstGeom prst="rect">
              <a:avLst/>
            </a:prstGeom>
          </p:spPr>
        </p:pic>
        <p:pic>
          <p:nvPicPr>
            <p:cNvPr id="345" name="Picture 344">
              <a:extLst>
                <a:ext uri="{FF2B5EF4-FFF2-40B4-BE49-F238E27FC236}">
                  <a16:creationId xmlns:a16="http://schemas.microsoft.com/office/drawing/2014/main" id="{ACF6E186-9FD0-414C-81E2-06D157DF4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9182" y="5074409"/>
              <a:ext cx="1939882" cy="1787933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0490060-4F0D-46FE-811C-63C3876EB249}"/>
              </a:ext>
            </a:extLst>
          </p:cNvPr>
          <p:cNvSpPr/>
          <p:nvPr/>
        </p:nvSpPr>
        <p:spPr>
          <a:xfrm>
            <a:off x="453969" y="1284484"/>
            <a:ext cx="26696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u="sng" dirty="0">
                <a:solidFill>
                  <a:schemeClr val="accent1">
                    <a:lumMod val="50000"/>
                  </a:schemeClr>
                </a:solidFill>
              </a:rPr>
              <a:t>Library preparation</a:t>
            </a:r>
          </a:p>
        </p:txBody>
      </p:sp>
      <p:pic>
        <p:nvPicPr>
          <p:cNvPr id="330" name="Picture 329">
            <a:extLst>
              <a:ext uri="{FF2B5EF4-FFF2-40B4-BE49-F238E27FC236}">
                <a16:creationId xmlns:a16="http://schemas.microsoft.com/office/drawing/2014/main" id="{A93059BC-318E-4C78-B977-6F31CEAB13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9738" y="3371369"/>
            <a:ext cx="3825031" cy="3525419"/>
          </a:xfrm>
          <a:prstGeom prst="rect">
            <a:avLst/>
          </a:prstGeom>
        </p:spPr>
      </p:pic>
      <p:pic>
        <p:nvPicPr>
          <p:cNvPr id="331" name="Picture 330" descr="scholars_final.png">
            <a:extLst>
              <a:ext uri="{FF2B5EF4-FFF2-40B4-BE49-F238E27FC236}">
                <a16:creationId xmlns:a16="http://schemas.microsoft.com/office/drawing/2014/main" id="{1794DD87-E4B0-49B6-A870-98E49B908D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565297" y="460586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9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93" grpId="0" animBg="1"/>
      <p:bldP spid="188" grpId="0" animBg="1"/>
      <p:bldP spid="329" grpId="0" animBg="1"/>
      <p:bldP spid="339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54441"/>
            <a:ext cx="11873132" cy="1069145"/>
          </a:xfrm>
          <a:prstGeom prst="roundRect">
            <a:avLst/>
          </a:prstGeom>
          <a:solidFill>
            <a:schemeClr val="accent1">
              <a:lumMod val="50000"/>
              <a:alpha val="87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5" y="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Problems in the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C8C2-7D7E-4DEB-BC7B-F592AFBD5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336" y="1660762"/>
            <a:ext cx="11256707" cy="5197237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US" dirty="0"/>
              <a:t>Low confidence bases, Ns.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Sequence specific bias, GC bias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Adaptors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Sequence contamination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8DAA9D-8347-4F25-B34A-23BE6AA8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050" y="1950459"/>
            <a:ext cx="5010295" cy="4617842"/>
          </a:xfrm>
          <a:prstGeom prst="rect">
            <a:avLst/>
          </a:prstGeom>
        </p:spPr>
      </p:pic>
      <p:pic>
        <p:nvPicPr>
          <p:cNvPr id="7" name="Picture 6" descr="scholars_final.png">
            <a:extLst>
              <a:ext uri="{FF2B5EF4-FFF2-40B4-BE49-F238E27FC236}">
                <a16:creationId xmlns:a16="http://schemas.microsoft.com/office/drawing/2014/main" id="{27837EE0-5125-4E54-B51A-E62070D63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535243" y="460586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6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54441"/>
            <a:ext cx="11873132" cy="1069145"/>
          </a:xfrm>
          <a:prstGeom prst="roundRect">
            <a:avLst/>
          </a:prstGeom>
          <a:solidFill>
            <a:schemeClr val="accent1">
              <a:lumMod val="50000"/>
              <a:alpha val="87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255" y="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RNA-seq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AC8C2-7D7E-4DEB-BC7B-F592AFBD5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255" y="1506324"/>
            <a:ext cx="11256707" cy="5197237"/>
          </a:xfrm>
        </p:spPr>
        <p:txBody>
          <a:bodyPr/>
          <a:lstStyle/>
          <a:p>
            <a:pPr marL="0" indent="0" algn="just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A4077-65F8-4A0D-AB23-C66E070D1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34" y="1378023"/>
            <a:ext cx="10397279" cy="4616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B8935C-81AE-419A-BBAD-26443404C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22" y="1378023"/>
            <a:ext cx="11660575" cy="5223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0339A-3253-40B9-97FF-AC378D6BF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15" y="1307979"/>
            <a:ext cx="11393731" cy="5430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A367A-BDBE-4E71-A0F7-F7EC2AC40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91457"/>
            <a:ext cx="12192000" cy="50366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81F0BB-8CC6-4F16-A13F-D89B5F20B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18" y="1586121"/>
            <a:ext cx="12032567" cy="5009843"/>
          </a:xfrm>
          <a:prstGeom prst="rect">
            <a:avLst/>
          </a:prstGeom>
        </p:spPr>
      </p:pic>
      <p:pic>
        <p:nvPicPr>
          <p:cNvPr id="11" name="Picture 10" descr="scholars_final.png">
            <a:extLst>
              <a:ext uri="{FF2B5EF4-FFF2-40B4-BE49-F238E27FC236}">
                <a16:creationId xmlns:a16="http://schemas.microsoft.com/office/drawing/2014/main" id="{E5F119D1-C589-449A-9B03-8CCEB0D6E51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463162" y="429908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11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63224"/>
            <a:ext cx="11873132" cy="914707"/>
          </a:xfrm>
          <a:prstGeom prst="roundRect">
            <a:avLst/>
          </a:prstGeom>
          <a:solidFill>
            <a:schemeClr val="accent2">
              <a:lumMod val="75000"/>
              <a:alpha val="8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59" y="-42203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RNA-seq differential expression workflow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97CEB-7974-4ED1-8326-232D725C8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1"/>
          <a:stretch/>
        </p:blipFill>
        <p:spPr>
          <a:xfrm>
            <a:off x="2450206" y="1204539"/>
            <a:ext cx="2018916" cy="1018016"/>
          </a:xfrm>
          <a:prstGeom prst="rect">
            <a:avLst/>
          </a:prstGeom>
        </p:spPr>
      </p:pic>
      <p:pic>
        <p:nvPicPr>
          <p:cNvPr id="1026" name="Picture 2" descr="Image result for fastqc">
            <a:extLst>
              <a:ext uri="{FF2B5EF4-FFF2-40B4-BE49-F238E27FC236}">
                <a16:creationId xmlns:a16="http://schemas.microsoft.com/office/drawing/2014/main" id="{0F8BB969-6FB2-4776-83A6-53B0022B4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0" r="8024" b="12734"/>
          <a:stretch/>
        </p:blipFill>
        <p:spPr bwMode="auto">
          <a:xfrm>
            <a:off x="7899758" y="1601801"/>
            <a:ext cx="4005937" cy="208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EE1ABFB8-1373-4370-AE24-A45ECDC87F4D}"/>
              </a:ext>
            </a:extLst>
          </p:cNvPr>
          <p:cNvGrpSpPr/>
          <p:nvPr/>
        </p:nvGrpSpPr>
        <p:grpSpPr>
          <a:xfrm>
            <a:off x="4794739" y="1283359"/>
            <a:ext cx="2602523" cy="939196"/>
            <a:chOff x="4794738" y="1283358"/>
            <a:chExt cx="2602523" cy="93919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939231-C333-4614-B5C3-451447948CD2}"/>
                </a:ext>
              </a:extLst>
            </p:cNvPr>
            <p:cNvSpPr/>
            <p:nvPr/>
          </p:nvSpPr>
          <p:spPr>
            <a:xfrm>
              <a:off x="4794738" y="1283358"/>
              <a:ext cx="2602523" cy="57916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RNA-seq short reads </a:t>
              </a:r>
              <a:endParaRPr lang="en-US" sz="20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6938B4-30E0-4D77-9A6D-A612FBF23988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6096000" y="1862522"/>
              <a:ext cx="0" cy="360032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5FFB7D-9514-415A-A78E-5AF11A912921}"/>
              </a:ext>
            </a:extLst>
          </p:cNvPr>
          <p:cNvGrpSpPr/>
          <p:nvPr/>
        </p:nvGrpSpPr>
        <p:grpSpPr>
          <a:xfrm>
            <a:off x="4702269" y="2352235"/>
            <a:ext cx="2871873" cy="870140"/>
            <a:chOff x="4702267" y="2352235"/>
            <a:chExt cx="2871873" cy="87014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70F6F7B-E461-4882-A44D-70C249FEAAC0}"/>
                </a:ext>
              </a:extLst>
            </p:cNvPr>
            <p:cNvSpPr/>
            <p:nvPr/>
          </p:nvSpPr>
          <p:spPr>
            <a:xfrm>
              <a:off x="4702267" y="2352235"/>
              <a:ext cx="2871873" cy="580087"/>
            </a:xfrm>
            <a:prstGeom prst="roundRect">
              <a:avLst/>
            </a:prstGeom>
            <a:solidFill>
              <a:srgbClr val="EAB200"/>
            </a:solidFill>
            <a:ln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Quality control (</a:t>
              </a:r>
              <a:r>
                <a:rPr lang="en-US" sz="2000" b="1" u="sng" dirty="0" err="1"/>
                <a:t>FastQC</a:t>
              </a:r>
              <a:r>
                <a:rPr lang="en-US" sz="2000" b="1" u="sng" dirty="0"/>
                <a:t>)</a:t>
              </a:r>
              <a:endParaRPr lang="en-US" sz="2000" b="1" dirty="0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BACA9E8-8598-4840-AEAC-18FD0BCFEE57}"/>
                </a:ext>
              </a:extLst>
            </p:cNvPr>
            <p:cNvCxnSpPr/>
            <p:nvPr/>
          </p:nvCxnSpPr>
          <p:spPr>
            <a:xfrm>
              <a:off x="6112411" y="2862343"/>
              <a:ext cx="0" cy="360032"/>
            </a:xfrm>
            <a:prstGeom prst="straightConnector1">
              <a:avLst/>
            </a:prstGeom>
            <a:ln w="57150">
              <a:solidFill>
                <a:srgbClr val="EAB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864904B-EEE4-4B48-A168-B549819FE21F}"/>
              </a:ext>
            </a:extLst>
          </p:cNvPr>
          <p:cNvGrpSpPr/>
          <p:nvPr/>
        </p:nvGrpSpPr>
        <p:grpSpPr>
          <a:xfrm>
            <a:off x="4321267" y="3291432"/>
            <a:ext cx="3549464" cy="994281"/>
            <a:chOff x="4321267" y="3291430"/>
            <a:chExt cx="3549464" cy="99428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84B6324-3540-4855-9C15-79A4FAA3B5B3}"/>
                </a:ext>
              </a:extLst>
            </p:cNvPr>
            <p:cNvSpPr/>
            <p:nvPr/>
          </p:nvSpPr>
          <p:spPr>
            <a:xfrm>
              <a:off x="4321267" y="3291430"/>
              <a:ext cx="3549464" cy="634249"/>
            </a:xfrm>
            <a:prstGeom prst="round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Reads mapping to the genome</a:t>
              </a:r>
            </a:p>
            <a:p>
              <a:pPr algn="ctr"/>
              <a:r>
                <a:rPr lang="en-US" sz="2000" b="1" dirty="0"/>
                <a:t>(STAR, GSNAP, </a:t>
              </a:r>
              <a:r>
                <a:rPr lang="en-US" sz="2000" b="1" dirty="0" err="1"/>
                <a:t>TopHat</a:t>
              </a:r>
              <a:r>
                <a:rPr lang="en-US" sz="2000" b="1" dirty="0"/>
                <a:t>) 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924A89F-232C-4142-8AA8-875162B81359}"/>
                </a:ext>
              </a:extLst>
            </p:cNvPr>
            <p:cNvCxnSpPr/>
            <p:nvPr/>
          </p:nvCxnSpPr>
          <p:spPr>
            <a:xfrm>
              <a:off x="6096000" y="3925679"/>
              <a:ext cx="0" cy="360032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7CBD81B-D92A-498E-90C6-1748F0C32384}"/>
              </a:ext>
            </a:extLst>
          </p:cNvPr>
          <p:cNvGrpSpPr/>
          <p:nvPr/>
        </p:nvGrpSpPr>
        <p:grpSpPr>
          <a:xfrm>
            <a:off x="600057" y="2927365"/>
            <a:ext cx="3547175" cy="1225673"/>
            <a:chOff x="473446" y="2994057"/>
            <a:chExt cx="3547174" cy="122567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B3AB079-DDB6-42A4-80FC-BC71C3C40468}"/>
                </a:ext>
              </a:extLst>
            </p:cNvPr>
            <p:cNvSpPr txBox="1"/>
            <p:nvPr/>
          </p:nvSpPr>
          <p:spPr>
            <a:xfrm>
              <a:off x="473446" y="2994057"/>
              <a:ext cx="3214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reference genome sequences (FASTA files)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05DDC22-A53C-4879-BAD5-1F504433256F}"/>
                </a:ext>
              </a:extLst>
            </p:cNvPr>
            <p:cNvSpPr txBox="1"/>
            <p:nvPr/>
          </p:nvSpPr>
          <p:spPr>
            <a:xfrm>
              <a:off x="898354" y="3522652"/>
              <a:ext cx="260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annotations (GTF file)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00D1BA4-6DEF-486C-946F-E0D0095B542F}"/>
                </a:ext>
              </a:extLst>
            </p:cNvPr>
            <p:cNvSpPr txBox="1"/>
            <p:nvPr/>
          </p:nvSpPr>
          <p:spPr>
            <a:xfrm>
              <a:off x="1010895" y="3850397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FASTQ sequence reads 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1" name="Right Brace 90">
              <a:extLst>
                <a:ext uri="{FF2B5EF4-FFF2-40B4-BE49-F238E27FC236}">
                  <a16:creationId xmlns:a16="http://schemas.microsoft.com/office/drawing/2014/main" id="{99BB4CF8-49C2-4324-8E32-B46988BBA7B8}"/>
                </a:ext>
              </a:extLst>
            </p:cNvPr>
            <p:cNvSpPr/>
            <p:nvPr/>
          </p:nvSpPr>
          <p:spPr>
            <a:xfrm>
              <a:off x="3523901" y="3342884"/>
              <a:ext cx="496719" cy="754529"/>
            </a:xfrm>
            <a:prstGeom prst="rightBrac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6" name="Picture 85">
            <a:extLst>
              <a:ext uri="{FF2B5EF4-FFF2-40B4-BE49-F238E27FC236}">
                <a16:creationId xmlns:a16="http://schemas.microsoft.com/office/drawing/2014/main" id="{1E3E3395-A1B7-4776-94D0-C334FA1B8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030" y="3062004"/>
            <a:ext cx="5127879" cy="38459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F4548CF-8FC1-40F5-804E-3A36470FB8B6}"/>
              </a:ext>
            </a:extLst>
          </p:cNvPr>
          <p:cNvSpPr/>
          <p:nvPr/>
        </p:nvSpPr>
        <p:spPr>
          <a:xfrm>
            <a:off x="10135892" y="5947931"/>
            <a:ext cx="2056108" cy="910069"/>
          </a:xfrm>
          <a:prstGeom prst="rect">
            <a:avLst/>
          </a:prstGeom>
          <a:solidFill>
            <a:schemeClr val="accent2">
              <a:lumMod val="75000"/>
              <a:alpha val="8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scholars_final.png">
            <a:extLst>
              <a:ext uri="{FF2B5EF4-FFF2-40B4-BE49-F238E27FC236}">
                <a16:creationId xmlns:a16="http://schemas.microsoft.com/office/drawing/2014/main" id="{72A6C763-624E-4848-900C-14194EC021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584895" y="6290385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C55E61A-845D-4B54-8351-30396F79E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99" y="1549794"/>
            <a:ext cx="8216244" cy="4851300"/>
          </a:xfrm>
          <a:prstGeom prst="rect">
            <a:avLst/>
          </a:prstGeom>
        </p:spPr>
      </p:pic>
      <p:pic>
        <p:nvPicPr>
          <p:cNvPr id="5" name="Graphic 4" descr="Man">
            <a:extLst>
              <a:ext uri="{FF2B5EF4-FFF2-40B4-BE49-F238E27FC236}">
                <a16:creationId xmlns:a16="http://schemas.microsoft.com/office/drawing/2014/main" id="{1522E961-25EE-460F-9DBE-D6F3BA7C0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50990" y="214394"/>
            <a:ext cx="6062420" cy="60624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9618020-9465-44C6-A316-9CFE49AFCA32}"/>
              </a:ext>
            </a:extLst>
          </p:cNvPr>
          <p:cNvSpPr/>
          <p:nvPr/>
        </p:nvSpPr>
        <p:spPr>
          <a:xfrm>
            <a:off x="565689" y="235941"/>
            <a:ext cx="5530311" cy="916689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/>
              <a:t>  What is human 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D21057-AC30-4FE7-B582-A59B42690721}"/>
              </a:ext>
            </a:extLst>
          </p:cNvPr>
          <p:cNvGrpSpPr/>
          <p:nvPr/>
        </p:nvGrpSpPr>
        <p:grpSpPr>
          <a:xfrm>
            <a:off x="0" y="6276814"/>
            <a:ext cx="12192000" cy="606586"/>
            <a:chOff x="0" y="6197600"/>
            <a:chExt cx="9144000" cy="685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5A53D8B-F7CF-4A15-97BA-AA74981860A6}"/>
                </a:ext>
              </a:extLst>
            </p:cNvPr>
            <p:cNvSpPr/>
            <p:nvPr/>
          </p:nvSpPr>
          <p:spPr>
            <a:xfrm>
              <a:off x="0" y="6197600"/>
              <a:ext cx="9144000" cy="685800"/>
            </a:xfrm>
            <a:prstGeom prst="rect">
              <a:avLst/>
            </a:prstGeom>
            <a:solidFill>
              <a:srgbClr val="002060"/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scholars_final.png">
              <a:extLst>
                <a:ext uri="{FF2B5EF4-FFF2-40B4-BE49-F238E27FC236}">
                  <a16:creationId xmlns:a16="http://schemas.microsoft.com/office/drawing/2014/main" id="{831B5AA7-C945-42E8-88AE-33A562ED5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</a:blip>
            <a:srcRect l="20898" t="26641" r="19825" b="35407"/>
            <a:stretch>
              <a:fillRect/>
            </a:stretch>
          </p:blipFill>
          <p:spPr>
            <a:xfrm>
              <a:off x="152400" y="6324600"/>
              <a:ext cx="9906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910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01232"/>
            <a:ext cx="11873132" cy="914707"/>
          </a:xfrm>
          <a:prstGeom prst="roundRect">
            <a:avLst/>
          </a:prstGeom>
          <a:solidFill>
            <a:schemeClr val="accent2">
              <a:lumMod val="75000"/>
              <a:alpha val="8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01402" y="-104197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RNA-seq differential expression workflow 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E3E3395-A1B7-4776-94D0-C334FA1B8E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" b="9192"/>
          <a:stretch/>
        </p:blipFill>
        <p:spPr>
          <a:xfrm>
            <a:off x="366393" y="1545193"/>
            <a:ext cx="3511257" cy="23004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068B6D-D25E-47DC-B520-EEE8A99AC848}"/>
              </a:ext>
            </a:extLst>
          </p:cNvPr>
          <p:cNvSpPr txBox="1"/>
          <p:nvPr/>
        </p:nvSpPr>
        <p:spPr>
          <a:xfrm>
            <a:off x="811847" y="1114000"/>
            <a:ext cx="221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Reference</a:t>
            </a:r>
            <a:r>
              <a:rPr lang="en-US" dirty="0"/>
              <a:t>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6BF3E0-5FD0-4E6F-B995-B42AA0BFCC45}"/>
              </a:ext>
            </a:extLst>
          </p:cNvPr>
          <p:cNvGrpSpPr/>
          <p:nvPr/>
        </p:nvGrpSpPr>
        <p:grpSpPr>
          <a:xfrm>
            <a:off x="569459" y="3886426"/>
            <a:ext cx="3106147" cy="2870343"/>
            <a:chOff x="1748814" y="3886426"/>
            <a:chExt cx="3106146" cy="287034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462EA1-026F-44A6-B44A-415FB7BE7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8814" y="4334161"/>
              <a:ext cx="3106146" cy="242260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5C024C-D41E-42A2-9BE6-75B64C9937FE}"/>
                </a:ext>
              </a:extLst>
            </p:cNvPr>
            <p:cNvSpPr txBox="1"/>
            <p:nvPr/>
          </p:nvSpPr>
          <p:spPr>
            <a:xfrm>
              <a:off x="2177182" y="3886426"/>
              <a:ext cx="18442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fragments</a:t>
              </a:r>
              <a:endParaRPr lang="en-US" b="1" dirty="0"/>
            </a:p>
          </p:txBody>
        </p:sp>
      </p:grpSp>
      <p:pic>
        <p:nvPicPr>
          <p:cNvPr id="17" name="Graphic 16" descr="Add">
            <a:extLst>
              <a:ext uri="{FF2B5EF4-FFF2-40B4-BE49-F238E27FC236}">
                <a16:creationId xmlns:a16="http://schemas.microsoft.com/office/drawing/2014/main" id="{C8FFDA9F-9434-432C-943C-52CCEF7A0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26844" y="3719424"/>
            <a:ext cx="740992" cy="7409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63994F-236B-4249-9FF6-F413E4E7C576}"/>
              </a:ext>
            </a:extLst>
          </p:cNvPr>
          <p:cNvCxnSpPr/>
          <p:nvPr/>
        </p:nvCxnSpPr>
        <p:spPr>
          <a:xfrm>
            <a:off x="5181601" y="4026137"/>
            <a:ext cx="72842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10634E7-71E4-4010-8E8F-D7918C4050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94"/>
          <a:stretch/>
        </p:blipFill>
        <p:spPr>
          <a:xfrm>
            <a:off x="6201061" y="2422623"/>
            <a:ext cx="5787396" cy="3083043"/>
          </a:xfrm>
          <a:prstGeom prst="rect">
            <a:avLst/>
          </a:prstGeom>
        </p:spPr>
      </p:pic>
      <p:pic>
        <p:nvPicPr>
          <p:cNvPr id="13" name="Picture 12" descr="scholars_final.png">
            <a:extLst>
              <a:ext uri="{FF2B5EF4-FFF2-40B4-BE49-F238E27FC236}">
                <a16:creationId xmlns:a16="http://schemas.microsoft.com/office/drawing/2014/main" id="{610E86BC-94B8-42B8-987F-60A0F87CC17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463162" y="429908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4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63224"/>
            <a:ext cx="11873132" cy="914707"/>
          </a:xfrm>
          <a:prstGeom prst="roundRect">
            <a:avLst/>
          </a:prstGeom>
          <a:solidFill>
            <a:schemeClr val="accent2">
              <a:lumMod val="75000"/>
              <a:alpha val="8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16108" y="-13347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RNA-seq differential expression workflow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97CEB-7974-4ED1-8326-232D725C8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1"/>
          <a:stretch/>
        </p:blipFill>
        <p:spPr>
          <a:xfrm>
            <a:off x="2450206" y="1204539"/>
            <a:ext cx="2018916" cy="1018016"/>
          </a:xfrm>
          <a:prstGeom prst="rect">
            <a:avLst/>
          </a:prstGeom>
        </p:spPr>
      </p:pic>
      <p:pic>
        <p:nvPicPr>
          <p:cNvPr id="1026" name="Picture 2" descr="Image result for fastqc">
            <a:extLst>
              <a:ext uri="{FF2B5EF4-FFF2-40B4-BE49-F238E27FC236}">
                <a16:creationId xmlns:a16="http://schemas.microsoft.com/office/drawing/2014/main" id="{0F8BB969-6FB2-4776-83A6-53B0022B4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0" r="8024" b="12734"/>
          <a:stretch/>
        </p:blipFill>
        <p:spPr bwMode="auto">
          <a:xfrm>
            <a:off x="8367936" y="1780502"/>
            <a:ext cx="2602523" cy="13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4B6324-3540-4855-9C15-79A4FAA3B5B3}"/>
              </a:ext>
            </a:extLst>
          </p:cNvPr>
          <p:cNvSpPr/>
          <p:nvPr/>
        </p:nvSpPr>
        <p:spPr>
          <a:xfrm>
            <a:off x="4321267" y="3291432"/>
            <a:ext cx="3549464" cy="63424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Reads mapping to the genome</a:t>
            </a:r>
          </a:p>
          <a:p>
            <a:pPr algn="ctr"/>
            <a:r>
              <a:rPr lang="en-US" sz="2000" b="1" dirty="0"/>
              <a:t>(STAR, GSNAP, </a:t>
            </a:r>
            <a:r>
              <a:rPr lang="en-US" sz="2000" b="1" dirty="0" err="1"/>
              <a:t>TopHat</a:t>
            </a:r>
            <a:r>
              <a:rPr lang="en-US" sz="2000" b="1" dirty="0"/>
              <a:t>)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CAE9F0-8642-4628-9706-324DA697E56B}"/>
              </a:ext>
            </a:extLst>
          </p:cNvPr>
          <p:cNvGrpSpPr/>
          <p:nvPr/>
        </p:nvGrpSpPr>
        <p:grpSpPr>
          <a:xfrm>
            <a:off x="5195055" y="4393447"/>
            <a:ext cx="6554096" cy="338554"/>
            <a:chOff x="5195055" y="4393440"/>
            <a:chExt cx="6554096" cy="33855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9DBCAA4-7FF6-4E12-A24F-0035AB1D05D1}"/>
                </a:ext>
              </a:extLst>
            </p:cNvPr>
            <p:cNvSpPr/>
            <p:nvPr/>
          </p:nvSpPr>
          <p:spPr>
            <a:xfrm>
              <a:off x="7008338" y="4422822"/>
              <a:ext cx="4740813" cy="2447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ATCGGACGTAGCACCTAGTTCCAGGTATGCCCTTGG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499CA0-7F18-4197-96C8-6B8D2452346A}"/>
                </a:ext>
              </a:extLst>
            </p:cNvPr>
            <p:cNvSpPr txBox="1"/>
            <p:nvPr/>
          </p:nvSpPr>
          <p:spPr>
            <a:xfrm>
              <a:off x="5195055" y="4393440"/>
              <a:ext cx="1955409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Reference genome 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F095A01-9CFF-4B62-829F-0746C2604FE0}"/>
              </a:ext>
            </a:extLst>
          </p:cNvPr>
          <p:cNvGrpSpPr/>
          <p:nvPr/>
        </p:nvGrpSpPr>
        <p:grpSpPr>
          <a:xfrm>
            <a:off x="6991643" y="4919966"/>
            <a:ext cx="4715307" cy="261764"/>
            <a:chOff x="6991643" y="4919965"/>
            <a:chExt cx="4715306" cy="26176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ED5F62D-9CED-48B3-B2EB-AC1FA78D819B}"/>
                </a:ext>
              </a:extLst>
            </p:cNvPr>
            <p:cNvGrpSpPr/>
            <p:nvPr/>
          </p:nvGrpSpPr>
          <p:grpSpPr>
            <a:xfrm>
              <a:off x="6991643" y="4919965"/>
              <a:ext cx="4715306" cy="261764"/>
              <a:chOff x="6991643" y="4919965"/>
              <a:chExt cx="4715306" cy="26176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BA60E82-9FAD-40C3-99B1-E50184397A9C}"/>
                  </a:ext>
                </a:extLst>
              </p:cNvPr>
              <p:cNvGrpSpPr/>
              <p:nvPr/>
            </p:nvGrpSpPr>
            <p:grpSpPr>
              <a:xfrm>
                <a:off x="6991643" y="4925593"/>
                <a:ext cx="4715306" cy="251318"/>
                <a:chOff x="6991643" y="4925593"/>
                <a:chExt cx="4715306" cy="251318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B69A02-26A2-47DD-9D27-E2553218ECFA}"/>
                    </a:ext>
                  </a:extLst>
                </p:cNvPr>
                <p:cNvSpPr/>
                <p:nvPr/>
              </p:nvSpPr>
              <p:spPr>
                <a:xfrm>
                  <a:off x="6991643" y="4925593"/>
                  <a:ext cx="4715306" cy="24133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6FB0343-C33C-4F04-9CC2-9D0A3D79A8D9}"/>
                    </a:ext>
                  </a:extLst>
                </p:cNvPr>
                <p:cNvSpPr/>
                <p:nvPr/>
              </p:nvSpPr>
              <p:spPr>
                <a:xfrm>
                  <a:off x="6991643" y="4925593"/>
                  <a:ext cx="1179059" cy="251318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Gene 1</a:t>
                  </a:r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C45B8A1-697D-4407-984D-80F209585B56}"/>
                  </a:ext>
                </a:extLst>
              </p:cNvPr>
              <p:cNvSpPr/>
              <p:nvPr/>
            </p:nvSpPr>
            <p:spPr>
              <a:xfrm>
                <a:off x="8170702" y="4925594"/>
                <a:ext cx="1524565" cy="251318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Gene 2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A468B60-6DE3-4443-858E-A159C9FF3DD2}"/>
                  </a:ext>
                </a:extLst>
              </p:cNvPr>
              <p:cNvSpPr/>
              <p:nvPr/>
            </p:nvSpPr>
            <p:spPr>
              <a:xfrm>
                <a:off x="9695268" y="4919965"/>
                <a:ext cx="953976" cy="261764"/>
              </a:xfrm>
              <a:prstGeom prst="rect">
                <a:avLst/>
              </a:prstGeom>
              <a:solidFill>
                <a:srgbClr val="F25CA0"/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Gene 3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B002213-317D-431F-BA25-6E064B2E754F}"/>
                </a:ext>
              </a:extLst>
            </p:cNvPr>
            <p:cNvSpPr/>
            <p:nvPr/>
          </p:nvSpPr>
          <p:spPr>
            <a:xfrm>
              <a:off x="10649244" y="4925593"/>
              <a:ext cx="1057705" cy="25131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Gene 4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327978F-A867-4DF2-9D58-7D2FFD209207}"/>
              </a:ext>
            </a:extLst>
          </p:cNvPr>
          <p:cNvSpPr txBox="1"/>
          <p:nvPr/>
        </p:nvSpPr>
        <p:spPr>
          <a:xfrm>
            <a:off x="4055840" y="4871930"/>
            <a:ext cx="309237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Reference genome </a:t>
            </a:r>
            <a:r>
              <a:rPr lang="en-US" sz="1600" b="1" u="sng" dirty="0"/>
              <a:t>+</a:t>
            </a:r>
            <a:r>
              <a:rPr lang="en-US" sz="1600" b="1" dirty="0"/>
              <a:t> </a:t>
            </a:r>
            <a:r>
              <a:rPr lang="en-US" sz="1400" b="1" dirty="0"/>
              <a:t>Annotation file </a:t>
            </a:r>
          </a:p>
          <a:p>
            <a:r>
              <a:rPr lang="en-US" sz="1600" b="1" dirty="0"/>
              <a:t>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3D5D9D1-8FC8-4340-B036-9CF7EB7B38EC}"/>
              </a:ext>
            </a:extLst>
          </p:cNvPr>
          <p:cNvGrpSpPr/>
          <p:nvPr/>
        </p:nvGrpSpPr>
        <p:grpSpPr>
          <a:xfrm>
            <a:off x="5152234" y="5251724"/>
            <a:ext cx="6596919" cy="369332"/>
            <a:chOff x="5152233" y="5251721"/>
            <a:chExt cx="6596918" cy="36933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5B2FF50-A7B7-481D-9DE6-9DB27A3D534A}"/>
                </a:ext>
              </a:extLst>
            </p:cNvPr>
            <p:cNvCxnSpPr/>
            <p:nvPr/>
          </p:nvCxnSpPr>
          <p:spPr>
            <a:xfrm>
              <a:off x="8384345" y="5456704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45B1206-26ED-477D-91F6-D11F026EE63D}"/>
                </a:ext>
              </a:extLst>
            </p:cNvPr>
            <p:cNvCxnSpPr/>
            <p:nvPr/>
          </p:nvCxnSpPr>
          <p:spPr>
            <a:xfrm>
              <a:off x="8166296" y="5299615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94C350-E61E-4570-8106-2050BD3C36BF}"/>
                </a:ext>
              </a:extLst>
            </p:cNvPr>
            <p:cNvCxnSpPr/>
            <p:nvPr/>
          </p:nvCxnSpPr>
          <p:spPr>
            <a:xfrm>
              <a:off x="8384345" y="5606760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1D864AD-5AE3-42CB-BAA5-ECE64CE7A837}"/>
                </a:ext>
              </a:extLst>
            </p:cNvPr>
            <p:cNvCxnSpPr/>
            <p:nvPr/>
          </p:nvCxnSpPr>
          <p:spPr>
            <a:xfrm>
              <a:off x="9022081" y="5299615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0924C0-E09F-4CBD-90B4-268B2926D926}"/>
                </a:ext>
              </a:extLst>
            </p:cNvPr>
            <p:cNvCxnSpPr/>
            <p:nvPr/>
          </p:nvCxnSpPr>
          <p:spPr>
            <a:xfrm>
              <a:off x="9026771" y="5456704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3E1C702-147B-41BC-9F0E-289B9C0502CF}"/>
                </a:ext>
              </a:extLst>
            </p:cNvPr>
            <p:cNvCxnSpPr>
              <a:cxnSpLocks/>
            </p:cNvCxnSpPr>
            <p:nvPr/>
          </p:nvCxnSpPr>
          <p:spPr>
            <a:xfrm>
              <a:off x="9831320" y="5323845"/>
              <a:ext cx="340936" cy="0"/>
            </a:xfrm>
            <a:prstGeom prst="line">
              <a:avLst/>
            </a:prstGeom>
            <a:ln w="57150">
              <a:solidFill>
                <a:srgbClr val="F25C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5ECD156-F7AA-4209-8141-DB491F9C17AA}"/>
                </a:ext>
              </a:extLst>
            </p:cNvPr>
            <p:cNvCxnSpPr>
              <a:cxnSpLocks/>
            </p:cNvCxnSpPr>
            <p:nvPr/>
          </p:nvCxnSpPr>
          <p:spPr>
            <a:xfrm>
              <a:off x="9848080" y="5456704"/>
              <a:ext cx="324176" cy="0"/>
            </a:xfrm>
            <a:prstGeom prst="line">
              <a:avLst/>
            </a:prstGeom>
            <a:ln w="57150">
              <a:solidFill>
                <a:srgbClr val="F25C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F628C7-23CA-44A3-8A11-8E9CB3644A02}"/>
                </a:ext>
              </a:extLst>
            </p:cNvPr>
            <p:cNvCxnSpPr>
              <a:cxnSpLocks/>
            </p:cNvCxnSpPr>
            <p:nvPr/>
          </p:nvCxnSpPr>
          <p:spPr>
            <a:xfrm>
              <a:off x="10066129" y="5582537"/>
              <a:ext cx="358031" cy="0"/>
            </a:xfrm>
            <a:prstGeom prst="line">
              <a:avLst/>
            </a:prstGeom>
            <a:ln w="57150">
              <a:solidFill>
                <a:srgbClr val="F25C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3AC125-8696-4AB7-8CFB-0E35A6394463}"/>
                </a:ext>
              </a:extLst>
            </p:cNvPr>
            <p:cNvCxnSpPr/>
            <p:nvPr/>
          </p:nvCxnSpPr>
          <p:spPr>
            <a:xfrm>
              <a:off x="10649244" y="5299615"/>
              <a:ext cx="436098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D126990-B2E5-48E8-B7BE-591C29B98EA5}"/>
                </a:ext>
              </a:extLst>
            </p:cNvPr>
            <p:cNvCxnSpPr/>
            <p:nvPr/>
          </p:nvCxnSpPr>
          <p:spPr>
            <a:xfrm>
              <a:off x="10649244" y="5436387"/>
              <a:ext cx="436098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F9070C1-2F12-4F58-8A32-4EC0D5EB5977}"/>
                </a:ext>
              </a:extLst>
            </p:cNvPr>
            <p:cNvCxnSpPr/>
            <p:nvPr/>
          </p:nvCxnSpPr>
          <p:spPr>
            <a:xfrm>
              <a:off x="11186443" y="5299615"/>
              <a:ext cx="436098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567AD77-F6BE-45A6-95AA-D86F6CB424B0}"/>
                </a:ext>
              </a:extLst>
            </p:cNvPr>
            <p:cNvCxnSpPr/>
            <p:nvPr/>
          </p:nvCxnSpPr>
          <p:spPr>
            <a:xfrm>
              <a:off x="10649244" y="5522409"/>
              <a:ext cx="436098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BB628B9-583C-4833-9D2A-222BE618D149}"/>
                </a:ext>
              </a:extLst>
            </p:cNvPr>
            <p:cNvCxnSpPr/>
            <p:nvPr/>
          </p:nvCxnSpPr>
          <p:spPr>
            <a:xfrm>
              <a:off x="11313053" y="5436387"/>
              <a:ext cx="436098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EB4CE3A-4222-4684-942C-FC44FCDC7E6B}"/>
                </a:ext>
              </a:extLst>
            </p:cNvPr>
            <p:cNvCxnSpPr/>
            <p:nvPr/>
          </p:nvCxnSpPr>
          <p:spPr>
            <a:xfrm>
              <a:off x="11186443" y="5515375"/>
              <a:ext cx="436098" cy="0"/>
            </a:xfrm>
            <a:prstGeom prst="line">
              <a:avLst/>
            </a:prstGeom>
            <a:ln w="571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4E846C5-12CC-48B9-B136-9DAEC588339E}"/>
                </a:ext>
              </a:extLst>
            </p:cNvPr>
            <p:cNvSpPr txBox="1"/>
            <p:nvPr/>
          </p:nvSpPr>
          <p:spPr>
            <a:xfrm>
              <a:off x="5152233" y="5251721"/>
              <a:ext cx="114989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Sample 1 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3B568F7-1EA3-45B1-BA0A-77E3CD25F2F9}"/>
              </a:ext>
            </a:extLst>
          </p:cNvPr>
          <p:cNvGrpSpPr/>
          <p:nvPr/>
        </p:nvGrpSpPr>
        <p:grpSpPr>
          <a:xfrm>
            <a:off x="5135823" y="5941960"/>
            <a:ext cx="6596919" cy="593545"/>
            <a:chOff x="5135823" y="5941952"/>
            <a:chExt cx="6596918" cy="59354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EADA807-81CE-4C72-AD57-FBCC60FCB79D}"/>
                </a:ext>
              </a:extLst>
            </p:cNvPr>
            <p:cNvGrpSpPr/>
            <p:nvPr/>
          </p:nvGrpSpPr>
          <p:grpSpPr>
            <a:xfrm>
              <a:off x="5135823" y="5941952"/>
              <a:ext cx="6596918" cy="469925"/>
              <a:chOff x="5152233" y="5251721"/>
              <a:chExt cx="6596918" cy="469925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32651D7-9EDE-4A5A-9654-C7926A79F1DB}"/>
                  </a:ext>
                </a:extLst>
              </p:cNvPr>
              <p:cNvCxnSpPr/>
              <p:nvPr/>
            </p:nvCxnSpPr>
            <p:spPr>
              <a:xfrm>
                <a:off x="8384345" y="5456704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EF129596-B51A-4AE3-9C3B-D8686D60CD6E}"/>
                  </a:ext>
                </a:extLst>
              </p:cNvPr>
              <p:cNvCxnSpPr/>
              <p:nvPr/>
            </p:nvCxnSpPr>
            <p:spPr>
              <a:xfrm>
                <a:off x="8166296" y="5299615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8DBA62F-D52F-4D56-A287-0B475E3B9D08}"/>
                  </a:ext>
                </a:extLst>
              </p:cNvPr>
              <p:cNvCxnSpPr/>
              <p:nvPr/>
            </p:nvCxnSpPr>
            <p:spPr>
              <a:xfrm>
                <a:off x="8384345" y="5606760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A017B75-CCFB-44B4-9AEF-B6627CC4C9A6}"/>
                  </a:ext>
                </a:extLst>
              </p:cNvPr>
              <p:cNvCxnSpPr/>
              <p:nvPr/>
            </p:nvCxnSpPr>
            <p:spPr>
              <a:xfrm>
                <a:off x="8384345" y="5721646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8759693-2D02-4B99-89FD-E4E4A2B13E77}"/>
                  </a:ext>
                </a:extLst>
              </p:cNvPr>
              <p:cNvCxnSpPr/>
              <p:nvPr/>
            </p:nvCxnSpPr>
            <p:spPr>
              <a:xfrm>
                <a:off x="8904852" y="5456704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56ECB77-74D8-46C4-9662-6F03F1CDE0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1320" y="5415423"/>
                <a:ext cx="340936" cy="0"/>
              </a:xfrm>
              <a:prstGeom prst="line">
                <a:avLst/>
              </a:prstGeom>
              <a:ln w="57150">
                <a:solidFill>
                  <a:srgbClr val="F25C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FBADE82-B2E1-4252-AE3D-357724886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8080" y="5551410"/>
                <a:ext cx="324176" cy="0"/>
              </a:xfrm>
              <a:prstGeom prst="line">
                <a:avLst/>
              </a:prstGeom>
              <a:ln w="57150">
                <a:solidFill>
                  <a:srgbClr val="F25C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3C47BC0B-E281-4532-AB0F-190D5266D7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0168" y="5299615"/>
                <a:ext cx="358031" cy="0"/>
              </a:xfrm>
              <a:prstGeom prst="line">
                <a:avLst/>
              </a:prstGeom>
              <a:ln w="57150">
                <a:solidFill>
                  <a:srgbClr val="F25C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5CB158C-733D-4327-A491-9F5412AE2561}"/>
                  </a:ext>
                </a:extLst>
              </p:cNvPr>
              <p:cNvCxnSpPr/>
              <p:nvPr/>
            </p:nvCxnSpPr>
            <p:spPr>
              <a:xfrm>
                <a:off x="10649244" y="5299615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6BDB878-9AC3-4B11-B413-AED4F3975232}"/>
                  </a:ext>
                </a:extLst>
              </p:cNvPr>
              <p:cNvCxnSpPr/>
              <p:nvPr/>
            </p:nvCxnSpPr>
            <p:spPr>
              <a:xfrm>
                <a:off x="10649244" y="5436387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28D050D7-760F-4F23-A889-4C6394A812DC}"/>
                  </a:ext>
                </a:extLst>
              </p:cNvPr>
              <p:cNvCxnSpPr/>
              <p:nvPr/>
            </p:nvCxnSpPr>
            <p:spPr>
              <a:xfrm>
                <a:off x="11186443" y="5299615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2EF35CBC-D9CE-411B-A9D8-7E5A78D0430D}"/>
                  </a:ext>
                </a:extLst>
              </p:cNvPr>
              <p:cNvCxnSpPr/>
              <p:nvPr/>
            </p:nvCxnSpPr>
            <p:spPr>
              <a:xfrm>
                <a:off x="11313053" y="5436387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620DE36-1D4A-43F6-BEA0-C09D8E860DEC}"/>
                  </a:ext>
                </a:extLst>
              </p:cNvPr>
              <p:cNvSpPr txBox="1"/>
              <p:nvPr/>
            </p:nvSpPr>
            <p:spPr>
              <a:xfrm>
                <a:off x="5152233" y="5251721"/>
                <a:ext cx="1149893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 2 </a:t>
                </a:r>
              </a:p>
            </p:txBody>
          </p:sp>
        </p:grp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993F7EE-AF5E-465D-9606-C91870A8AE88}"/>
                </a:ext>
              </a:extLst>
            </p:cNvPr>
            <p:cNvCxnSpPr/>
            <p:nvPr/>
          </p:nvCxnSpPr>
          <p:spPr>
            <a:xfrm>
              <a:off x="8964784" y="6241641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9C12B04-D077-41C9-84FF-B25CB56B9439}"/>
                </a:ext>
              </a:extLst>
            </p:cNvPr>
            <p:cNvCxnSpPr/>
            <p:nvPr/>
          </p:nvCxnSpPr>
          <p:spPr>
            <a:xfrm>
              <a:off x="8879069" y="6036876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DE4ACC1-1820-45CE-AC33-81ED5C30A238}"/>
                </a:ext>
              </a:extLst>
            </p:cNvPr>
            <p:cNvCxnSpPr/>
            <p:nvPr/>
          </p:nvCxnSpPr>
          <p:spPr>
            <a:xfrm>
              <a:off x="8918916" y="6369673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07D66D2-12AF-48CA-8617-1E6AB07C154B}"/>
                </a:ext>
              </a:extLst>
            </p:cNvPr>
            <p:cNvCxnSpPr/>
            <p:nvPr/>
          </p:nvCxnSpPr>
          <p:spPr>
            <a:xfrm>
              <a:off x="8384345" y="6535496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BE67BA3-80EE-4FAA-81AA-8E359965A31D}"/>
                </a:ext>
              </a:extLst>
            </p:cNvPr>
            <p:cNvCxnSpPr/>
            <p:nvPr/>
          </p:nvCxnSpPr>
          <p:spPr>
            <a:xfrm>
              <a:off x="9022081" y="6516092"/>
              <a:ext cx="436098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8711AAA-A591-4EEE-9037-CA7AB1968D20}"/>
              </a:ext>
            </a:extLst>
          </p:cNvPr>
          <p:cNvCxnSpPr/>
          <p:nvPr/>
        </p:nvCxnSpPr>
        <p:spPr>
          <a:xfrm>
            <a:off x="5152234" y="5767755"/>
            <a:ext cx="703976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1ABFB8-1373-4370-AE24-A45ECDC87F4D}"/>
              </a:ext>
            </a:extLst>
          </p:cNvPr>
          <p:cNvGrpSpPr/>
          <p:nvPr/>
        </p:nvGrpSpPr>
        <p:grpSpPr>
          <a:xfrm>
            <a:off x="4794739" y="1283359"/>
            <a:ext cx="2602523" cy="939196"/>
            <a:chOff x="4794738" y="1283358"/>
            <a:chExt cx="2602523" cy="93919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939231-C333-4614-B5C3-451447948CD2}"/>
                </a:ext>
              </a:extLst>
            </p:cNvPr>
            <p:cNvSpPr/>
            <p:nvPr/>
          </p:nvSpPr>
          <p:spPr>
            <a:xfrm>
              <a:off x="4794738" y="1283358"/>
              <a:ext cx="2602523" cy="57916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RNA-seq short reads </a:t>
              </a:r>
              <a:endParaRPr lang="en-US" sz="20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6938B4-30E0-4D77-9A6D-A612FBF23988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6096000" y="1862522"/>
              <a:ext cx="0" cy="360032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5FFB7D-9514-415A-A78E-5AF11A912921}"/>
              </a:ext>
            </a:extLst>
          </p:cNvPr>
          <p:cNvGrpSpPr/>
          <p:nvPr/>
        </p:nvGrpSpPr>
        <p:grpSpPr>
          <a:xfrm>
            <a:off x="4702269" y="2352235"/>
            <a:ext cx="2871873" cy="870140"/>
            <a:chOff x="4702267" y="2352235"/>
            <a:chExt cx="2871873" cy="87014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70F6F7B-E461-4882-A44D-70C249FEAAC0}"/>
                </a:ext>
              </a:extLst>
            </p:cNvPr>
            <p:cNvSpPr/>
            <p:nvPr/>
          </p:nvSpPr>
          <p:spPr>
            <a:xfrm>
              <a:off x="4702267" y="2352235"/>
              <a:ext cx="2871873" cy="580087"/>
            </a:xfrm>
            <a:prstGeom prst="roundRect">
              <a:avLst/>
            </a:prstGeom>
            <a:solidFill>
              <a:srgbClr val="EAB200"/>
            </a:solidFill>
            <a:ln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Quality control (</a:t>
              </a:r>
              <a:r>
                <a:rPr lang="en-US" sz="2000" b="1" u="sng" dirty="0" err="1"/>
                <a:t>FastQC</a:t>
              </a:r>
              <a:r>
                <a:rPr lang="en-US" sz="2000" b="1" u="sng" dirty="0"/>
                <a:t>)</a:t>
              </a:r>
              <a:endParaRPr lang="en-US" sz="2000" b="1" dirty="0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BACA9E8-8598-4840-AEAC-18FD0BCFEE57}"/>
                </a:ext>
              </a:extLst>
            </p:cNvPr>
            <p:cNvCxnSpPr/>
            <p:nvPr/>
          </p:nvCxnSpPr>
          <p:spPr>
            <a:xfrm>
              <a:off x="6112411" y="2862343"/>
              <a:ext cx="0" cy="360032"/>
            </a:xfrm>
            <a:prstGeom prst="straightConnector1">
              <a:avLst/>
            </a:prstGeom>
            <a:ln w="57150">
              <a:solidFill>
                <a:srgbClr val="EAB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40C514-AED9-4CA2-868B-F9D0AE008CAC}"/>
              </a:ext>
            </a:extLst>
          </p:cNvPr>
          <p:cNvGrpSpPr/>
          <p:nvPr/>
        </p:nvGrpSpPr>
        <p:grpSpPr>
          <a:xfrm>
            <a:off x="508665" y="2932325"/>
            <a:ext cx="3547175" cy="1225673"/>
            <a:chOff x="473446" y="2994057"/>
            <a:chExt cx="3547174" cy="122567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B774A8-4BB0-4D57-997F-E812214FB680}"/>
                </a:ext>
              </a:extLst>
            </p:cNvPr>
            <p:cNvSpPr txBox="1"/>
            <p:nvPr/>
          </p:nvSpPr>
          <p:spPr>
            <a:xfrm>
              <a:off x="473446" y="2994057"/>
              <a:ext cx="3214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reference genome sequences (FASTA files)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4FBA669-6852-4B45-B168-3A5D427D2426}"/>
                </a:ext>
              </a:extLst>
            </p:cNvPr>
            <p:cNvSpPr txBox="1"/>
            <p:nvPr/>
          </p:nvSpPr>
          <p:spPr>
            <a:xfrm>
              <a:off x="898354" y="3522652"/>
              <a:ext cx="260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annotations (GTF file)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C45F10B-82F4-4C32-909C-81CB2449BBCB}"/>
                </a:ext>
              </a:extLst>
            </p:cNvPr>
            <p:cNvSpPr txBox="1"/>
            <p:nvPr/>
          </p:nvSpPr>
          <p:spPr>
            <a:xfrm>
              <a:off x="1010895" y="3850397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FASTQ sequence reads 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5B9DE9EE-DB21-484B-9F5D-AC416766E321}"/>
                </a:ext>
              </a:extLst>
            </p:cNvPr>
            <p:cNvSpPr/>
            <p:nvPr/>
          </p:nvSpPr>
          <p:spPr>
            <a:xfrm>
              <a:off x="3523901" y="3342884"/>
              <a:ext cx="496719" cy="754529"/>
            </a:xfrm>
            <a:prstGeom prst="rightBrac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26DC2A3-DCF2-4EF7-AFF2-C67E24E3CE13}"/>
              </a:ext>
            </a:extLst>
          </p:cNvPr>
          <p:cNvCxnSpPr/>
          <p:nvPr/>
        </p:nvCxnSpPr>
        <p:spPr>
          <a:xfrm flipV="1">
            <a:off x="7574142" y="2642280"/>
            <a:ext cx="676703" cy="1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4" name="Picture 83" descr="scholars_final.png">
            <a:extLst>
              <a:ext uri="{FF2B5EF4-FFF2-40B4-BE49-F238E27FC236}">
                <a16:creationId xmlns:a16="http://schemas.microsoft.com/office/drawing/2014/main" id="{0B0E7413-37EE-4D9C-8BE1-EFA95D493F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463162" y="429908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9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63224"/>
            <a:ext cx="11873132" cy="914707"/>
          </a:xfrm>
          <a:prstGeom prst="roundRect">
            <a:avLst/>
          </a:prstGeom>
          <a:solidFill>
            <a:schemeClr val="accent2">
              <a:lumMod val="75000"/>
              <a:alpha val="8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4007" y="-1097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RNA-seq differential expression workflow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97CEB-7974-4ED1-8326-232D725C8C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91"/>
          <a:stretch/>
        </p:blipFill>
        <p:spPr>
          <a:xfrm>
            <a:off x="2450206" y="1204539"/>
            <a:ext cx="2018916" cy="1018016"/>
          </a:xfrm>
          <a:prstGeom prst="rect">
            <a:avLst/>
          </a:prstGeom>
        </p:spPr>
      </p:pic>
      <p:pic>
        <p:nvPicPr>
          <p:cNvPr id="1026" name="Picture 2" descr="Image result for fastqc">
            <a:extLst>
              <a:ext uri="{FF2B5EF4-FFF2-40B4-BE49-F238E27FC236}">
                <a16:creationId xmlns:a16="http://schemas.microsoft.com/office/drawing/2014/main" id="{0F8BB969-6FB2-4776-83A6-53B0022B4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0" r="8024" b="12734"/>
          <a:stretch/>
        </p:blipFill>
        <p:spPr bwMode="auto">
          <a:xfrm>
            <a:off x="8250844" y="1683783"/>
            <a:ext cx="2602523" cy="13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84B6324-3540-4855-9C15-79A4FAA3B5B3}"/>
              </a:ext>
            </a:extLst>
          </p:cNvPr>
          <p:cNvSpPr/>
          <p:nvPr/>
        </p:nvSpPr>
        <p:spPr>
          <a:xfrm>
            <a:off x="4321267" y="3291432"/>
            <a:ext cx="3549464" cy="63424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Reads mapping to the genome</a:t>
            </a:r>
          </a:p>
          <a:p>
            <a:pPr algn="ctr"/>
            <a:r>
              <a:rPr lang="en-US" sz="2000" b="1" dirty="0"/>
              <a:t>(STAR, GSNAP, </a:t>
            </a:r>
            <a:r>
              <a:rPr lang="en-US" sz="2000" b="1" dirty="0" err="1"/>
              <a:t>TopHat</a:t>
            </a:r>
            <a:r>
              <a:rPr lang="en-US" sz="2000" b="1" dirty="0"/>
              <a:t>) 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E1ABFB8-1373-4370-AE24-A45ECDC87F4D}"/>
              </a:ext>
            </a:extLst>
          </p:cNvPr>
          <p:cNvGrpSpPr/>
          <p:nvPr/>
        </p:nvGrpSpPr>
        <p:grpSpPr>
          <a:xfrm>
            <a:off x="4794739" y="1283359"/>
            <a:ext cx="2602523" cy="939196"/>
            <a:chOff x="4794738" y="1283358"/>
            <a:chExt cx="2602523" cy="939196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31939231-C333-4614-B5C3-451447948CD2}"/>
                </a:ext>
              </a:extLst>
            </p:cNvPr>
            <p:cNvSpPr/>
            <p:nvPr/>
          </p:nvSpPr>
          <p:spPr>
            <a:xfrm>
              <a:off x="4794738" y="1283358"/>
              <a:ext cx="2602523" cy="57916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RNA-seq short reads </a:t>
              </a:r>
              <a:endParaRPr lang="en-US" sz="2000" dirty="0"/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9C6938B4-30E0-4D77-9A6D-A612FBF23988}"/>
                </a:ext>
              </a:extLst>
            </p:cNvPr>
            <p:cNvCxnSpPr>
              <a:stCxn id="5" idx="2"/>
            </p:cNvCxnSpPr>
            <p:nvPr/>
          </p:nvCxnSpPr>
          <p:spPr>
            <a:xfrm>
              <a:off x="6096000" y="1862522"/>
              <a:ext cx="0" cy="360032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35FFB7D-9514-415A-A78E-5AF11A912921}"/>
              </a:ext>
            </a:extLst>
          </p:cNvPr>
          <p:cNvGrpSpPr/>
          <p:nvPr/>
        </p:nvGrpSpPr>
        <p:grpSpPr>
          <a:xfrm>
            <a:off x="4702269" y="2352235"/>
            <a:ext cx="2871873" cy="870140"/>
            <a:chOff x="4702267" y="2352235"/>
            <a:chExt cx="2871873" cy="87014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70F6F7B-E461-4882-A44D-70C249FEAAC0}"/>
                </a:ext>
              </a:extLst>
            </p:cNvPr>
            <p:cNvSpPr/>
            <p:nvPr/>
          </p:nvSpPr>
          <p:spPr>
            <a:xfrm>
              <a:off x="4702267" y="2352235"/>
              <a:ext cx="2871873" cy="580087"/>
            </a:xfrm>
            <a:prstGeom prst="roundRect">
              <a:avLst/>
            </a:prstGeom>
            <a:solidFill>
              <a:srgbClr val="EAB200"/>
            </a:solidFill>
            <a:ln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Quality control (</a:t>
              </a:r>
              <a:r>
                <a:rPr lang="en-US" sz="2000" b="1" u="sng" dirty="0" err="1"/>
                <a:t>FastQC</a:t>
              </a:r>
              <a:r>
                <a:rPr lang="en-US" sz="2000" b="1" u="sng" dirty="0"/>
                <a:t>)</a:t>
              </a:r>
              <a:endParaRPr lang="en-US" sz="2000" b="1" dirty="0"/>
            </a:p>
          </p:txBody>
        </p: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BACA9E8-8598-4840-AEAC-18FD0BCFEE57}"/>
                </a:ext>
              </a:extLst>
            </p:cNvPr>
            <p:cNvCxnSpPr/>
            <p:nvPr/>
          </p:nvCxnSpPr>
          <p:spPr>
            <a:xfrm>
              <a:off x="6112411" y="2862343"/>
              <a:ext cx="0" cy="360032"/>
            </a:xfrm>
            <a:prstGeom prst="straightConnector1">
              <a:avLst/>
            </a:prstGeom>
            <a:ln w="57150">
              <a:solidFill>
                <a:srgbClr val="EAB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240C514-AED9-4CA2-868B-F9D0AE008CAC}"/>
              </a:ext>
            </a:extLst>
          </p:cNvPr>
          <p:cNvGrpSpPr/>
          <p:nvPr/>
        </p:nvGrpSpPr>
        <p:grpSpPr>
          <a:xfrm>
            <a:off x="508665" y="2932325"/>
            <a:ext cx="3547175" cy="1225673"/>
            <a:chOff x="473446" y="2994057"/>
            <a:chExt cx="3547174" cy="1225672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AB774A8-4BB0-4D57-997F-E812214FB680}"/>
                </a:ext>
              </a:extLst>
            </p:cNvPr>
            <p:cNvSpPr txBox="1"/>
            <p:nvPr/>
          </p:nvSpPr>
          <p:spPr>
            <a:xfrm>
              <a:off x="473446" y="2994057"/>
              <a:ext cx="3214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reference genome sequences (FASTA files)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C4FBA669-6852-4B45-B168-3A5D427D2426}"/>
                </a:ext>
              </a:extLst>
            </p:cNvPr>
            <p:cNvSpPr txBox="1"/>
            <p:nvPr/>
          </p:nvSpPr>
          <p:spPr>
            <a:xfrm>
              <a:off x="898354" y="3522652"/>
              <a:ext cx="260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annotations (GTF file)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C45F10B-82F4-4C32-909C-81CB2449BBCB}"/>
                </a:ext>
              </a:extLst>
            </p:cNvPr>
            <p:cNvSpPr txBox="1"/>
            <p:nvPr/>
          </p:nvSpPr>
          <p:spPr>
            <a:xfrm>
              <a:off x="1010895" y="3850397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FASTQ sequence reads 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1" name="Right Brace 80">
              <a:extLst>
                <a:ext uri="{FF2B5EF4-FFF2-40B4-BE49-F238E27FC236}">
                  <a16:creationId xmlns:a16="http://schemas.microsoft.com/office/drawing/2014/main" id="{5B9DE9EE-DB21-484B-9F5D-AC416766E321}"/>
                </a:ext>
              </a:extLst>
            </p:cNvPr>
            <p:cNvSpPr/>
            <p:nvPr/>
          </p:nvSpPr>
          <p:spPr>
            <a:xfrm>
              <a:off x="3523901" y="3342884"/>
              <a:ext cx="496719" cy="754529"/>
            </a:xfrm>
            <a:prstGeom prst="rightBrac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39856FC-FDAA-4880-80F1-D36D89FFFC07}"/>
              </a:ext>
            </a:extLst>
          </p:cNvPr>
          <p:cNvCxnSpPr/>
          <p:nvPr/>
        </p:nvCxnSpPr>
        <p:spPr>
          <a:xfrm>
            <a:off x="6112411" y="3925679"/>
            <a:ext cx="0" cy="36003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6B7B61BA-F748-4FF7-964E-805EE07413EC}"/>
              </a:ext>
            </a:extLst>
          </p:cNvPr>
          <p:cNvSpPr/>
          <p:nvPr/>
        </p:nvSpPr>
        <p:spPr>
          <a:xfrm>
            <a:off x="4176934" y="4418313"/>
            <a:ext cx="3838135" cy="6978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Counting reads associated with genes (</a:t>
            </a:r>
            <a:r>
              <a:rPr lang="en-US" sz="2000" b="1" dirty="0" err="1"/>
              <a:t>HTSeq</a:t>
            </a:r>
            <a:r>
              <a:rPr lang="en-US" sz="2000" b="1" dirty="0"/>
              <a:t>, </a:t>
            </a:r>
            <a:r>
              <a:rPr lang="en-US" sz="2000" b="1" dirty="0" err="1"/>
              <a:t>featurecounts</a:t>
            </a:r>
            <a:r>
              <a:rPr lang="en-US" sz="2000" b="1" dirty="0"/>
              <a:t>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9D1925-AC2F-41AA-AABB-47B6ED0FE36B}"/>
              </a:ext>
            </a:extLst>
          </p:cNvPr>
          <p:cNvCxnSpPr>
            <a:stCxn id="8" idx="3"/>
          </p:cNvCxnSpPr>
          <p:nvPr/>
        </p:nvCxnSpPr>
        <p:spPr>
          <a:xfrm flipV="1">
            <a:off x="7574142" y="2642280"/>
            <a:ext cx="676703" cy="1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014C8DD-0C4F-40FA-A1EC-AF364AAC276B}"/>
              </a:ext>
            </a:extLst>
          </p:cNvPr>
          <p:cNvCxnSpPr/>
          <p:nvPr/>
        </p:nvCxnSpPr>
        <p:spPr>
          <a:xfrm flipV="1">
            <a:off x="7574142" y="3647481"/>
            <a:ext cx="676703" cy="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B37A0EA-DB31-45D4-8409-DEE30F0AC6DA}"/>
              </a:ext>
            </a:extLst>
          </p:cNvPr>
          <p:cNvGrpSpPr/>
          <p:nvPr/>
        </p:nvGrpSpPr>
        <p:grpSpPr>
          <a:xfrm>
            <a:off x="8250844" y="3218298"/>
            <a:ext cx="3544483" cy="1222247"/>
            <a:chOff x="8250843" y="3218298"/>
            <a:chExt cx="3544483" cy="1222246"/>
          </a:xfrm>
        </p:grpSpPr>
        <p:pic>
          <p:nvPicPr>
            <p:cNvPr id="2050" name="Picture 2" descr="Image result for sam file">
              <a:extLst>
                <a:ext uri="{FF2B5EF4-FFF2-40B4-BE49-F238E27FC236}">
                  <a16:creationId xmlns:a16="http://schemas.microsoft.com/office/drawing/2014/main" id="{E7B5849C-02CB-406C-909A-C329318823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65"/>
            <a:stretch/>
          </p:blipFill>
          <p:spPr bwMode="auto">
            <a:xfrm>
              <a:off x="8250843" y="3227212"/>
              <a:ext cx="3544483" cy="121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2A487E-0FEF-4EB1-AFEE-07B7360DA0C1}"/>
                </a:ext>
              </a:extLst>
            </p:cNvPr>
            <p:cNvSpPr txBox="1"/>
            <p:nvPr/>
          </p:nvSpPr>
          <p:spPr>
            <a:xfrm>
              <a:off x="10778601" y="3218298"/>
              <a:ext cx="904735" cy="338554"/>
            </a:xfrm>
            <a:prstGeom prst="rect">
              <a:avLst/>
            </a:prstGeom>
            <a:solidFill>
              <a:srgbClr val="7030A0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 file 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D50949F-BF2E-4A07-896C-EA94BE7B6201}"/>
              </a:ext>
            </a:extLst>
          </p:cNvPr>
          <p:cNvGrpSpPr/>
          <p:nvPr/>
        </p:nvGrpSpPr>
        <p:grpSpPr>
          <a:xfrm>
            <a:off x="3841128" y="5271531"/>
            <a:ext cx="7694381" cy="1487689"/>
            <a:chOff x="3822282" y="4308492"/>
            <a:chExt cx="8369718" cy="2227004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3E45965B-80E4-433E-A7C0-DA40B5450F8C}"/>
                </a:ext>
              </a:extLst>
            </p:cNvPr>
            <p:cNvGrpSpPr/>
            <p:nvPr/>
          </p:nvGrpSpPr>
          <p:grpSpPr>
            <a:xfrm>
              <a:off x="5195067" y="4308492"/>
              <a:ext cx="6554084" cy="506800"/>
              <a:chOff x="5195067" y="4308492"/>
              <a:chExt cx="6554084" cy="506800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FEFB64DF-E0F1-41B0-9EC7-C4027D703E86}"/>
                  </a:ext>
                </a:extLst>
              </p:cNvPr>
              <p:cNvSpPr/>
              <p:nvPr/>
            </p:nvSpPr>
            <p:spPr>
              <a:xfrm>
                <a:off x="7008338" y="4422822"/>
                <a:ext cx="4740813" cy="2447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ATCGGACGTAGCACCTAGTTCCAGGTATGCCCTTGG</a:t>
                </a: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5FCF410-F28B-4F35-960B-547D7233F82E}"/>
                  </a:ext>
                </a:extLst>
              </p:cNvPr>
              <p:cNvSpPr txBox="1"/>
              <p:nvPr/>
            </p:nvSpPr>
            <p:spPr>
              <a:xfrm>
                <a:off x="5195067" y="4308492"/>
                <a:ext cx="1955409" cy="50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Reference genome </a:t>
                </a:r>
              </a:p>
            </p:txBody>
          </p:sp>
        </p:grp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24E80B2-C10D-4EB5-9170-25A2F1BBF359}"/>
                </a:ext>
              </a:extLst>
            </p:cNvPr>
            <p:cNvGrpSpPr/>
            <p:nvPr/>
          </p:nvGrpSpPr>
          <p:grpSpPr>
            <a:xfrm>
              <a:off x="6991643" y="4919965"/>
              <a:ext cx="4715306" cy="261764"/>
              <a:chOff x="6991643" y="4919965"/>
              <a:chExt cx="4715306" cy="261764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B93F3881-997C-4569-9EC9-B671FA1A38E2}"/>
                  </a:ext>
                </a:extLst>
              </p:cNvPr>
              <p:cNvGrpSpPr/>
              <p:nvPr/>
            </p:nvGrpSpPr>
            <p:grpSpPr>
              <a:xfrm>
                <a:off x="6991643" y="4919965"/>
                <a:ext cx="4715306" cy="261764"/>
                <a:chOff x="6991643" y="4919965"/>
                <a:chExt cx="4715306" cy="261764"/>
              </a:xfrm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id="{17C6427E-6824-499B-9DDC-0EBA08C20568}"/>
                    </a:ext>
                  </a:extLst>
                </p:cNvPr>
                <p:cNvGrpSpPr/>
                <p:nvPr/>
              </p:nvGrpSpPr>
              <p:grpSpPr>
                <a:xfrm>
                  <a:off x="6991643" y="4925593"/>
                  <a:ext cx="4715306" cy="251318"/>
                  <a:chOff x="6991643" y="4925593"/>
                  <a:chExt cx="4715306" cy="251318"/>
                </a:xfrm>
              </p:grpSpPr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4041D374-F4F5-43A9-835F-0828B11D9269}"/>
                      </a:ext>
                    </a:extLst>
                  </p:cNvPr>
                  <p:cNvSpPr/>
                  <p:nvPr/>
                </p:nvSpPr>
                <p:spPr>
                  <a:xfrm>
                    <a:off x="6991643" y="4925593"/>
                    <a:ext cx="4715306" cy="2413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DBE79137-8FE0-4E3C-B9CF-517B05AB5C07}"/>
                      </a:ext>
                    </a:extLst>
                  </p:cNvPr>
                  <p:cNvSpPr/>
                  <p:nvPr/>
                </p:nvSpPr>
                <p:spPr>
                  <a:xfrm>
                    <a:off x="6991643" y="4925593"/>
                    <a:ext cx="1179059" cy="25131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/>
                      <a:t>Gene 1</a:t>
                    </a:r>
                  </a:p>
                </p:txBody>
              </p:sp>
            </p:grp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E0ACFE8A-40EF-4936-A592-74A3EE4E9C61}"/>
                    </a:ext>
                  </a:extLst>
                </p:cNvPr>
                <p:cNvSpPr/>
                <p:nvPr/>
              </p:nvSpPr>
              <p:spPr>
                <a:xfrm>
                  <a:off x="8170702" y="4925594"/>
                  <a:ext cx="1524565" cy="2513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Gene 2</a:t>
                  </a:r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93F99E78-2361-4AD9-8DA2-077C07C8F55F}"/>
                    </a:ext>
                  </a:extLst>
                </p:cNvPr>
                <p:cNvSpPr/>
                <p:nvPr/>
              </p:nvSpPr>
              <p:spPr>
                <a:xfrm>
                  <a:off x="9695268" y="4919965"/>
                  <a:ext cx="953976" cy="261764"/>
                </a:xfrm>
                <a:prstGeom prst="rect">
                  <a:avLst/>
                </a:prstGeom>
                <a:solidFill>
                  <a:srgbClr val="F25CA0"/>
                </a:solidFill>
                <a:ln>
                  <a:solidFill>
                    <a:srgbClr val="F25C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Gene 3</a:t>
                  </a:r>
                </a:p>
              </p:txBody>
            </p:sp>
          </p:grp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F646D0F0-7C7B-4770-B04B-68592C4256FE}"/>
                  </a:ext>
                </a:extLst>
              </p:cNvPr>
              <p:cNvSpPr/>
              <p:nvPr/>
            </p:nvSpPr>
            <p:spPr>
              <a:xfrm>
                <a:off x="10649244" y="4925593"/>
                <a:ext cx="1057705" cy="2513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Gene 4</a:t>
                </a:r>
              </a:p>
            </p:txBody>
          </p:sp>
        </p:grp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894A35C-7879-47FC-8EB3-DE9D8476FFA8}"/>
                </a:ext>
              </a:extLst>
            </p:cNvPr>
            <p:cNvSpPr txBox="1"/>
            <p:nvPr/>
          </p:nvSpPr>
          <p:spPr>
            <a:xfrm>
              <a:off x="3822282" y="4786887"/>
              <a:ext cx="3326637" cy="8753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Reference genome </a:t>
              </a:r>
              <a:r>
                <a:rPr lang="en-US" sz="1600" b="1" u="sng" dirty="0"/>
                <a:t>+</a:t>
              </a:r>
              <a:r>
                <a:rPr lang="en-US" sz="1600" b="1" dirty="0"/>
                <a:t> </a:t>
              </a:r>
              <a:r>
                <a:rPr lang="en-US" sz="1400" b="1" dirty="0"/>
                <a:t>Annotation file </a:t>
              </a:r>
            </a:p>
            <a:p>
              <a:r>
                <a:rPr lang="en-US" sz="1600" b="1" dirty="0"/>
                <a:t> </a:t>
              </a:r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1C0891E2-50B5-4451-95D1-6A4715AEFF5C}"/>
                </a:ext>
              </a:extLst>
            </p:cNvPr>
            <p:cNvGrpSpPr/>
            <p:nvPr/>
          </p:nvGrpSpPr>
          <p:grpSpPr>
            <a:xfrm>
              <a:off x="5152233" y="5251721"/>
              <a:ext cx="6596918" cy="552873"/>
              <a:chOff x="5152233" y="5251721"/>
              <a:chExt cx="6596918" cy="552873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CFF1D2A0-FFE4-4DE9-A2BE-E54C51D36CB6}"/>
                  </a:ext>
                </a:extLst>
              </p:cNvPr>
              <p:cNvCxnSpPr/>
              <p:nvPr/>
            </p:nvCxnSpPr>
            <p:spPr>
              <a:xfrm>
                <a:off x="8384345" y="5456704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2E04D807-A09F-4B53-925B-42F881570573}"/>
                  </a:ext>
                </a:extLst>
              </p:cNvPr>
              <p:cNvCxnSpPr/>
              <p:nvPr/>
            </p:nvCxnSpPr>
            <p:spPr>
              <a:xfrm>
                <a:off x="8166296" y="5299615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624EB5EF-F40C-476F-89C8-D0F806F9D5F1}"/>
                  </a:ext>
                </a:extLst>
              </p:cNvPr>
              <p:cNvCxnSpPr/>
              <p:nvPr/>
            </p:nvCxnSpPr>
            <p:spPr>
              <a:xfrm>
                <a:off x="8384345" y="5606760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39C7E464-ECFD-48D8-AA5A-85EC8101178F}"/>
                  </a:ext>
                </a:extLst>
              </p:cNvPr>
              <p:cNvCxnSpPr/>
              <p:nvPr/>
            </p:nvCxnSpPr>
            <p:spPr>
              <a:xfrm>
                <a:off x="9022081" y="5299615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17F99F2B-5363-4081-B357-06F96BA55ED4}"/>
                  </a:ext>
                </a:extLst>
              </p:cNvPr>
              <p:cNvCxnSpPr/>
              <p:nvPr/>
            </p:nvCxnSpPr>
            <p:spPr>
              <a:xfrm>
                <a:off x="9026771" y="5456704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A3D09CB9-2A01-4C04-9280-2E0D0D27C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1320" y="5323845"/>
                <a:ext cx="340936" cy="0"/>
              </a:xfrm>
              <a:prstGeom prst="line">
                <a:avLst/>
              </a:prstGeom>
              <a:ln w="57150">
                <a:solidFill>
                  <a:srgbClr val="F25C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E13D07F2-76B8-4C9E-AB03-922312F3D1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8080" y="5456704"/>
                <a:ext cx="324176" cy="0"/>
              </a:xfrm>
              <a:prstGeom prst="line">
                <a:avLst/>
              </a:prstGeom>
              <a:ln w="57150">
                <a:solidFill>
                  <a:srgbClr val="F25C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0162379D-BC7F-4EA6-B0D9-6D8AF379D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6129" y="5582537"/>
                <a:ext cx="358031" cy="0"/>
              </a:xfrm>
              <a:prstGeom prst="line">
                <a:avLst/>
              </a:prstGeom>
              <a:ln w="57150">
                <a:solidFill>
                  <a:srgbClr val="F25C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013A65C-6972-4C4B-8E50-BC52C15F4A10}"/>
                  </a:ext>
                </a:extLst>
              </p:cNvPr>
              <p:cNvCxnSpPr/>
              <p:nvPr/>
            </p:nvCxnSpPr>
            <p:spPr>
              <a:xfrm>
                <a:off x="10649244" y="5299615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A9AD4350-D203-4C19-86BB-1020DBE10BCB}"/>
                  </a:ext>
                </a:extLst>
              </p:cNvPr>
              <p:cNvCxnSpPr/>
              <p:nvPr/>
            </p:nvCxnSpPr>
            <p:spPr>
              <a:xfrm>
                <a:off x="10649244" y="5436387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E811722-BA03-493B-B026-86B2A6406C4C}"/>
                  </a:ext>
                </a:extLst>
              </p:cNvPr>
              <p:cNvCxnSpPr/>
              <p:nvPr/>
            </p:nvCxnSpPr>
            <p:spPr>
              <a:xfrm>
                <a:off x="11186443" y="5299615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B622BD75-7879-4724-B691-90379E51B2D9}"/>
                  </a:ext>
                </a:extLst>
              </p:cNvPr>
              <p:cNvCxnSpPr/>
              <p:nvPr/>
            </p:nvCxnSpPr>
            <p:spPr>
              <a:xfrm>
                <a:off x="10649244" y="5522409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11622068-5F99-47D9-81C7-F2F4C3168BF1}"/>
                  </a:ext>
                </a:extLst>
              </p:cNvPr>
              <p:cNvCxnSpPr/>
              <p:nvPr/>
            </p:nvCxnSpPr>
            <p:spPr>
              <a:xfrm>
                <a:off x="11313053" y="5436387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B99CC73-9B32-408D-91C0-9581C1D45D3D}"/>
                  </a:ext>
                </a:extLst>
              </p:cNvPr>
              <p:cNvCxnSpPr/>
              <p:nvPr/>
            </p:nvCxnSpPr>
            <p:spPr>
              <a:xfrm>
                <a:off x="11186443" y="5515375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60925AA9-6E92-44A0-8350-18B9756BAE1C}"/>
                  </a:ext>
                </a:extLst>
              </p:cNvPr>
              <p:cNvSpPr txBox="1"/>
              <p:nvPr/>
            </p:nvSpPr>
            <p:spPr>
              <a:xfrm>
                <a:off x="5152233" y="5251721"/>
                <a:ext cx="1149893" cy="5528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 1 </a:t>
                </a:r>
              </a:p>
            </p:txBody>
          </p: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721D6260-7153-4327-A1C8-F4E2261A2CEE}"/>
                </a:ext>
              </a:extLst>
            </p:cNvPr>
            <p:cNvGrpSpPr/>
            <p:nvPr/>
          </p:nvGrpSpPr>
          <p:grpSpPr>
            <a:xfrm>
              <a:off x="5135823" y="5941952"/>
              <a:ext cx="6596918" cy="593544"/>
              <a:chOff x="5135823" y="5941952"/>
              <a:chExt cx="6596918" cy="593544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C69BF866-884D-4D00-8FD3-D7680CDB7065}"/>
                  </a:ext>
                </a:extLst>
              </p:cNvPr>
              <p:cNvGrpSpPr/>
              <p:nvPr/>
            </p:nvGrpSpPr>
            <p:grpSpPr>
              <a:xfrm>
                <a:off x="5135823" y="5941952"/>
                <a:ext cx="6596918" cy="552873"/>
                <a:chOff x="5152233" y="5251721"/>
                <a:chExt cx="6596918" cy="552873"/>
              </a:xfrm>
            </p:grpSpPr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47B1E250-CB06-44E2-A210-A04341E70474}"/>
                    </a:ext>
                  </a:extLst>
                </p:cNvPr>
                <p:cNvCxnSpPr/>
                <p:nvPr/>
              </p:nvCxnSpPr>
              <p:spPr>
                <a:xfrm>
                  <a:off x="8384345" y="5456704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60A85A9C-91BC-4457-8429-7CDA44FD72F1}"/>
                    </a:ext>
                  </a:extLst>
                </p:cNvPr>
                <p:cNvCxnSpPr/>
                <p:nvPr/>
              </p:nvCxnSpPr>
              <p:spPr>
                <a:xfrm>
                  <a:off x="8166296" y="5299615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2F3E3AF1-1981-474F-A46B-F08F4A76A15A}"/>
                    </a:ext>
                  </a:extLst>
                </p:cNvPr>
                <p:cNvCxnSpPr/>
                <p:nvPr/>
              </p:nvCxnSpPr>
              <p:spPr>
                <a:xfrm>
                  <a:off x="8384345" y="5606760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47A8AEEB-6682-4621-AAFD-0E290BCA8C1A}"/>
                    </a:ext>
                  </a:extLst>
                </p:cNvPr>
                <p:cNvCxnSpPr/>
                <p:nvPr/>
              </p:nvCxnSpPr>
              <p:spPr>
                <a:xfrm>
                  <a:off x="8384345" y="5721646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F777680F-C027-48D4-AFA3-4BE4849644C3}"/>
                    </a:ext>
                  </a:extLst>
                </p:cNvPr>
                <p:cNvCxnSpPr/>
                <p:nvPr/>
              </p:nvCxnSpPr>
              <p:spPr>
                <a:xfrm>
                  <a:off x="8904852" y="5456704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C06AFDC7-BBD3-4F65-AF3D-E62B6E4DF5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31320" y="5415423"/>
                  <a:ext cx="340936" cy="0"/>
                </a:xfrm>
                <a:prstGeom prst="line">
                  <a:avLst/>
                </a:prstGeom>
                <a:ln w="57150">
                  <a:solidFill>
                    <a:srgbClr val="F25C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109FCE88-01A8-4991-B6B1-4367510179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48080" y="5551410"/>
                  <a:ext cx="324176" cy="0"/>
                </a:xfrm>
                <a:prstGeom prst="line">
                  <a:avLst/>
                </a:prstGeom>
                <a:ln w="57150">
                  <a:solidFill>
                    <a:srgbClr val="F25C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2383F628-6173-4AC1-8215-D5D165E9A2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10168" y="5299615"/>
                  <a:ext cx="358031" cy="0"/>
                </a:xfrm>
                <a:prstGeom prst="line">
                  <a:avLst/>
                </a:prstGeom>
                <a:ln w="57150">
                  <a:solidFill>
                    <a:srgbClr val="F25C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3B8B3E48-CC8B-428E-A308-C11EC3161623}"/>
                    </a:ext>
                  </a:extLst>
                </p:cNvPr>
                <p:cNvCxnSpPr/>
                <p:nvPr/>
              </p:nvCxnSpPr>
              <p:spPr>
                <a:xfrm>
                  <a:off x="10649244" y="5299615"/>
                  <a:ext cx="436098" cy="0"/>
                </a:xfrm>
                <a:prstGeom prst="line">
                  <a:avLst/>
                </a:prstGeom>
                <a:ln w="571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69C6A7B4-C63C-4132-884C-85E271AEE909}"/>
                    </a:ext>
                  </a:extLst>
                </p:cNvPr>
                <p:cNvCxnSpPr/>
                <p:nvPr/>
              </p:nvCxnSpPr>
              <p:spPr>
                <a:xfrm>
                  <a:off x="10649244" y="5436387"/>
                  <a:ext cx="436098" cy="0"/>
                </a:xfrm>
                <a:prstGeom prst="line">
                  <a:avLst/>
                </a:prstGeom>
                <a:ln w="571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5327FB58-9349-4840-99F7-D3B0D776DAAC}"/>
                    </a:ext>
                  </a:extLst>
                </p:cNvPr>
                <p:cNvCxnSpPr/>
                <p:nvPr/>
              </p:nvCxnSpPr>
              <p:spPr>
                <a:xfrm>
                  <a:off x="11186443" y="5299615"/>
                  <a:ext cx="436098" cy="0"/>
                </a:xfrm>
                <a:prstGeom prst="line">
                  <a:avLst/>
                </a:prstGeom>
                <a:ln w="571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F8593C67-FD35-4D76-B80B-5D11D02E69AA}"/>
                    </a:ext>
                  </a:extLst>
                </p:cNvPr>
                <p:cNvCxnSpPr/>
                <p:nvPr/>
              </p:nvCxnSpPr>
              <p:spPr>
                <a:xfrm>
                  <a:off x="11313053" y="5436387"/>
                  <a:ext cx="436098" cy="0"/>
                </a:xfrm>
                <a:prstGeom prst="line">
                  <a:avLst/>
                </a:prstGeom>
                <a:ln w="571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1" name="TextBox 160">
                  <a:extLst>
                    <a:ext uri="{FF2B5EF4-FFF2-40B4-BE49-F238E27FC236}">
                      <a16:creationId xmlns:a16="http://schemas.microsoft.com/office/drawing/2014/main" id="{EAFC4804-AE1D-458C-ADF8-07C6196DE1F7}"/>
                    </a:ext>
                  </a:extLst>
                </p:cNvPr>
                <p:cNvSpPr txBox="1"/>
                <p:nvPr/>
              </p:nvSpPr>
              <p:spPr>
                <a:xfrm>
                  <a:off x="5152233" y="5251721"/>
                  <a:ext cx="1149893" cy="55287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Sample 2 </a:t>
                  </a:r>
                </a:p>
              </p:txBody>
            </p:sp>
          </p:grp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2103109-FC48-4DDE-8CBF-BEC9664647BD}"/>
                  </a:ext>
                </a:extLst>
              </p:cNvPr>
              <p:cNvCxnSpPr/>
              <p:nvPr/>
            </p:nvCxnSpPr>
            <p:spPr>
              <a:xfrm>
                <a:off x="8964784" y="6241641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2F0F8997-61FE-4A1F-A30B-134B782175D0}"/>
                  </a:ext>
                </a:extLst>
              </p:cNvPr>
              <p:cNvCxnSpPr/>
              <p:nvPr/>
            </p:nvCxnSpPr>
            <p:spPr>
              <a:xfrm>
                <a:off x="8879069" y="6036876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1445303F-F29E-412D-A435-9E6146865B0C}"/>
                  </a:ext>
                </a:extLst>
              </p:cNvPr>
              <p:cNvCxnSpPr/>
              <p:nvPr/>
            </p:nvCxnSpPr>
            <p:spPr>
              <a:xfrm>
                <a:off x="8918916" y="6369673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EF460F5F-29B9-4E45-A273-DB2EF1A1AFF4}"/>
                  </a:ext>
                </a:extLst>
              </p:cNvPr>
              <p:cNvCxnSpPr/>
              <p:nvPr/>
            </p:nvCxnSpPr>
            <p:spPr>
              <a:xfrm>
                <a:off x="8384345" y="6535496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105D9290-7EC6-4E4F-9D6C-37E28428760D}"/>
                  </a:ext>
                </a:extLst>
              </p:cNvPr>
              <p:cNvCxnSpPr/>
              <p:nvPr/>
            </p:nvCxnSpPr>
            <p:spPr>
              <a:xfrm>
                <a:off x="9022081" y="6516092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2E105EA-C010-4E1D-9576-E0DA211A05B4}"/>
                </a:ext>
              </a:extLst>
            </p:cNvPr>
            <p:cNvCxnSpPr/>
            <p:nvPr/>
          </p:nvCxnSpPr>
          <p:spPr>
            <a:xfrm>
              <a:off x="5152233" y="5767754"/>
              <a:ext cx="70397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6" name="Picture 85" descr="scholars_final.png">
            <a:extLst>
              <a:ext uri="{FF2B5EF4-FFF2-40B4-BE49-F238E27FC236}">
                <a16:creationId xmlns:a16="http://schemas.microsoft.com/office/drawing/2014/main" id="{BD4D2A09-8BE5-4CFA-9FAE-44467F0A43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463162" y="429908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1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63224"/>
            <a:ext cx="11873132" cy="914707"/>
          </a:xfrm>
          <a:prstGeom prst="roundRect">
            <a:avLst/>
          </a:prstGeom>
          <a:solidFill>
            <a:schemeClr val="accent2">
              <a:lumMod val="75000"/>
              <a:alpha val="8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8403" y="20342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RNA-seq differential expression workflow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E87945-7192-4EC7-986F-47040D22D5EB}"/>
              </a:ext>
            </a:extLst>
          </p:cNvPr>
          <p:cNvGrpSpPr/>
          <p:nvPr/>
        </p:nvGrpSpPr>
        <p:grpSpPr>
          <a:xfrm>
            <a:off x="-112540" y="1391934"/>
            <a:ext cx="8159262" cy="2785940"/>
            <a:chOff x="4055838" y="4393440"/>
            <a:chExt cx="8136162" cy="214205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CAE9F0-8642-4628-9706-324DA697E56B}"/>
                </a:ext>
              </a:extLst>
            </p:cNvPr>
            <p:cNvGrpSpPr/>
            <p:nvPr/>
          </p:nvGrpSpPr>
          <p:grpSpPr>
            <a:xfrm>
              <a:off x="5195055" y="4393440"/>
              <a:ext cx="6554096" cy="274082"/>
              <a:chOff x="5195055" y="4393440"/>
              <a:chExt cx="6554096" cy="27408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9DBCAA4-7FF6-4E12-A24F-0035AB1D05D1}"/>
                  </a:ext>
                </a:extLst>
              </p:cNvPr>
              <p:cNvSpPr/>
              <p:nvPr/>
            </p:nvSpPr>
            <p:spPr>
              <a:xfrm>
                <a:off x="7008338" y="4422822"/>
                <a:ext cx="4740813" cy="2447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</a:rPr>
                  <a:t>ATCGGACGTAGCACCTAGTTCCAGGTATGCCCTTGG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E499CA0-7F18-4197-96C8-6B8D2452346A}"/>
                  </a:ext>
                </a:extLst>
              </p:cNvPr>
              <p:cNvSpPr txBox="1"/>
              <p:nvPr/>
            </p:nvSpPr>
            <p:spPr>
              <a:xfrm>
                <a:off x="5195055" y="4393440"/>
                <a:ext cx="1955409" cy="2603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Reference genome 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F095A01-9CFF-4B62-829F-0746C2604FE0}"/>
                </a:ext>
              </a:extLst>
            </p:cNvPr>
            <p:cNvGrpSpPr/>
            <p:nvPr/>
          </p:nvGrpSpPr>
          <p:grpSpPr>
            <a:xfrm>
              <a:off x="6991643" y="4925593"/>
              <a:ext cx="4715306" cy="256136"/>
              <a:chOff x="6991643" y="4925593"/>
              <a:chExt cx="4715306" cy="25613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ED5F62D-9CED-48B3-B2EB-AC1FA78D819B}"/>
                  </a:ext>
                </a:extLst>
              </p:cNvPr>
              <p:cNvGrpSpPr/>
              <p:nvPr/>
            </p:nvGrpSpPr>
            <p:grpSpPr>
              <a:xfrm>
                <a:off x="6991643" y="4925593"/>
                <a:ext cx="4715306" cy="256136"/>
                <a:chOff x="6991643" y="4925593"/>
                <a:chExt cx="4715306" cy="25613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ABA60E82-9FAD-40C3-99B1-E50184397A9C}"/>
                    </a:ext>
                  </a:extLst>
                </p:cNvPr>
                <p:cNvGrpSpPr/>
                <p:nvPr/>
              </p:nvGrpSpPr>
              <p:grpSpPr>
                <a:xfrm>
                  <a:off x="6991643" y="4925593"/>
                  <a:ext cx="4715306" cy="251318"/>
                  <a:chOff x="6991643" y="4925593"/>
                  <a:chExt cx="4715306" cy="251318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27B69A02-26A2-47DD-9D27-E2553218ECFA}"/>
                      </a:ext>
                    </a:extLst>
                  </p:cNvPr>
                  <p:cNvSpPr/>
                  <p:nvPr/>
                </p:nvSpPr>
                <p:spPr>
                  <a:xfrm>
                    <a:off x="6991643" y="4925593"/>
                    <a:ext cx="4715306" cy="24133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C6FB0343-C33C-4F04-9CC2-9D0A3D79A8D9}"/>
                      </a:ext>
                    </a:extLst>
                  </p:cNvPr>
                  <p:cNvSpPr/>
                  <p:nvPr/>
                </p:nvSpPr>
                <p:spPr>
                  <a:xfrm>
                    <a:off x="6991643" y="4925593"/>
                    <a:ext cx="1179059" cy="251318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/>
                      <a:t>Gene 1</a:t>
                    </a:r>
                  </a:p>
                </p:txBody>
              </p:sp>
            </p:grp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C45B8A1-697D-4407-984D-80F209585B56}"/>
                    </a:ext>
                  </a:extLst>
                </p:cNvPr>
                <p:cNvSpPr/>
                <p:nvPr/>
              </p:nvSpPr>
              <p:spPr>
                <a:xfrm>
                  <a:off x="8170702" y="4925594"/>
                  <a:ext cx="1524565" cy="251318"/>
                </a:xfrm>
                <a:prstGeom prst="rect">
                  <a:avLst/>
                </a:prstGeom>
                <a:solidFill>
                  <a:srgbClr val="00B0F0"/>
                </a:solidFill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Gene 2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A468B60-6DE3-4443-858E-A159C9FF3DD2}"/>
                    </a:ext>
                  </a:extLst>
                </p:cNvPr>
                <p:cNvSpPr/>
                <p:nvPr/>
              </p:nvSpPr>
              <p:spPr>
                <a:xfrm>
                  <a:off x="9695268" y="4925593"/>
                  <a:ext cx="953976" cy="256136"/>
                </a:xfrm>
                <a:prstGeom prst="rect">
                  <a:avLst/>
                </a:prstGeom>
                <a:solidFill>
                  <a:srgbClr val="F25CA0"/>
                </a:solidFill>
                <a:ln>
                  <a:solidFill>
                    <a:srgbClr val="F25C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Gene 3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B002213-317D-431F-BA25-6E064B2E754F}"/>
                  </a:ext>
                </a:extLst>
              </p:cNvPr>
              <p:cNvSpPr/>
              <p:nvPr/>
            </p:nvSpPr>
            <p:spPr>
              <a:xfrm>
                <a:off x="10649244" y="4925593"/>
                <a:ext cx="1057705" cy="251318"/>
              </a:xfrm>
              <a:prstGeom prst="rect">
                <a:avLst/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Gene 4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327978F-A867-4DF2-9D58-7D2FFD209207}"/>
                </a:ext>
              </a:extLst>
            </p:cNvPr>
            <p:cNvSpPr txBox="1"/>
            <p:nvPr/>
          </p:nvSpPr>
          <p:spPr>
            <a:xfrm>
              <a:off x="4055838" y="4871929"/>
              <a:ext cx="3092377" cy="4496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Reference genome </a:t>
              </a:r>
              <a:r>
                <a:rPr lang="en-US" sz="1600" b="1" u="sng" dirty="0"/>
                <a:t>+</a:t>
              </a:r>
              <a:r>
                <a:rPr lang="en-US" sz="1600" b="1" dirty="0"/>
                <a:t> </a:t>
              </a:r>
              <a:r>
                <a:rPr lang="en-US" sz="1400" b="1" dirty="0"/>
                <a:t>Annotation file </a:t>
              </a:r>
            </a:p>
            <a:p>
              <a:r>
                <a:rPr lang="en-US" sz="1600" b="1" dirty="0"/>
                <a:t> 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3D5D9D1-8FC8-4340-B036-9CF7EB7B38EC}"/>
                </a:ext>
              </a:extLst>
            </p:cNvPr>
            <p:cNvGrpSpPr/>
            <p:nvPr/>
          </p:nvGrpSpPr>
          <p:grpSpPr>
            <a:xfrm>
              <a:off x="5152233" y="5251721"/>
              <a:ext cx="6596918" cy="355039"/>
              <a:chOff x="5152233" y="5251721"/>
              <a:chExt cx="6596918" cy="355039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5B2FF50-A7B7-481D-9DE6-9DB27A3D534A}"/>
                  </a:ext>
                </a:extLst>
              </p:cNvPr>
              <p:cNvCxnSpPr/>
              <p:nvPr/>
            </p:nvCxnSpPr>
            <p:spPr>
              <a:xfrm>
                <a:off x="8384345" y="5456704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45B1206-26ED-477D-91F6-D11F026EE63D}"/>
                  </a:ext>
                </a:extLst>
              </p:cNvPr>
              <p:cNvCxnSpPr/>
              <p:nvPr/>
            </p:nvCxnSpPr>
            <p:spPr>
              <a:xfrm>
                <a:off x="8166296" y="5299615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C94C350-E61E-4570-8106-2050BD3C36BF}"/>
                  </a:ext>
                </a:extLst>
              </p:cNvPr>
              <p:cNvCxnSpPr/>
              <p:nvPr/>
            </p:nvCxnSpPr>
            <p:spPr>
              <a:xfrm>
                <a:off x="8384345" y="5606760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1D864AD-5AE3-42CB-BAA5-ECE64CE7A837}"/>
                  </a:ext>
                </a:extLst>
              </p:cNvPr>
              <p:cNvCxnSpPr/>
              <p:nvPr/>
            </p:nvCxnSpPr>
            <p:spPr>
              <a:xfrm>
                <a:off x="9022081" y="5299615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F0924C0-E09F-4CBD-90B4-268B2926D926}"/>
                  </a:ext>
                </a:extLst>
              </p:cNvPr>
              <p:cNvCxnSpPr/>
              <p:nvPr/>
            </p:nvCxnSpPr>
            <p:spPr>
              <a:xfrm>
                <a:off x="9026771" y="5456704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3E1C702-147B-41BC-9F0E-289B9C0502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31320" y="5323845"/>
                <a:ext cx="340936" cy="0"/>
              </a:xfrm>
              <a:prstGeom prst="line">
                <a:avLst/>
              </a:prstGeom>
              <a:ln w="57150">
                <a:solidFill>
                  <a:srgbClr val="F25C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A5ECD156-F7AA-4209-8141-DB491F9C1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48080" y="5456704"/>
                <a:ext cx="324176" cy="0"/>
              </a:xfrm>
              <a:prstGeom prst="line">
                <a:avLst/>
              </a:prstGeom>
              <a:ln w="57150">
                <a:solidFill>
                  <a:srgbClr val="F25C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AF628C7-23CA-44A3-8A11-8E9CB3644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66129" y="5582537"/>
                <a:ext cx="358031" cy="0"/>
              </a:xfrm>
              <a:prstGeom prst="line">
                <a:avLst/>
              </a:prstGeom>
              <a:ln w="57150">
                <a:solidFill>
                  <a:srgbClr val="F25C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B3AC125-8696-4AB7-8CFB-0E35A6394463}"/>
                  </a:ext>
                </a:extLst>
              </p:cNvPr>
              <p:cNvCxnSpPr/>
              <p:nvPr/>
            </p:nvCxnSpPr>
            <p:spPr>
              <a:xfrm>
                <a:off x="10649244" y="5299615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D126990-B2E5-48E8-B7BE-591C29B98EA5}"/>
                  </a:ext>
                </a:extLst>
              </p:cNvPr>
              <p:cNvCxnSpPr/>
              <p:nvPr/>
            </p:nvCxnSpPr>
            <p:spPr>
              <a:xfrm>
                <a:off x="10649244" y="5436387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F9070C1-2F12-4F58-8A32-4EC0D5EB5977}"/>
                  </a:ext>
                </a:extLst>
              </p:cNvPr>
              <p:cNvCxnSpPr/>
              <p:nvPr/>
            </p:nvCxnSpPr>
            <p:spPr>
              <a:xfrm>
                <a:off x="11186443" y="5299615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567AD77-F6BE-45A6-95AA-D86F6CB424B0}"/>
                  </a:ext>
                </a:extLst>
              </p:cNvPr>
              <p:cNvCxnSpPr/>
              <p:nvPr/>
            </p:nvCxnSpPr>
            <p:spPr>
              <a:xfrm>
                <a:off x="10649244" y="5522409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BB628B9-583C-4833-9D2A-222BE618D149}"/>
                  </a:ext>
                </a:extLst>
              </p:cNvPr>
              <p:cNvCxnSpPr/>
              <p:nvPr/>
            </p:nvCxnSpPr>
            <p:spPr>
              <a:xfrm>
                <a:off x="11313053" y="5436387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EB4CE3A-4222-4684-942C-FC44FCDC7E6B}"/>
                  </a:ext>
                </a:extLst>
              </p:cNvPr>
              <p:cNvCxnSpPr/>
              <p:nvPr/>
            </p:nvCxnSpPr>
            <p:spPr>
              <a:xfrm>
                <a:off x="11186443" y="5515375"/>
                <a:ext cx="436098" cy="0"/>
              </a:xfrm>
              <a:prstGeom prst="line">
                <a:avLst/>
              </a:prstGeom>
              <a:ln w="571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4E846C5-12CC-48B9-B136-9DAEC588339E}"/>
                  </a:ext>
                </a:extLst>
              </p:cNvPr>
              <p:cNvSpPr txBox="1"/>
              <p:nvPr/>
            </p:nvSpPr>
            <p:spPr>
              <a:xfrm>
                <a:off x="5152233" y="5251721"/>
                <a:ext cx="1149893" cy="2839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Sample 1 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3B568F7-1EA3-45B1-BA0A-77E3CD25F2F9}"/>
                </a:ext>
              </a:extLst>
            </p:cNvPr>
            <p:cNvGrpSpPr/>
            <p:nvPr/>
          </p:nvGrpSpPr>
          <p:grpSpPr>
            <a:xfrm>
              <a:off x="5135823" y="5941952"/>
              <a:ext cx="6596918" cy="593544"/>
              <a:chOff x="5135823" y="5941952"/>
              <a:chExt cx="6596918" cy="593544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EADA807-81CE-4C72-AD57-FBCC60FCB79D}"/>
                  </a:ext>
                </a:extLst>
              </p:cNvPr>
              <p:cNvGrpSpPr/>
              <p:nvPr/>
            </p:nvGrpSpPr>
            <p:grpSpPr>
              <a:xfrm>
                <a:off x="5135823" y="5941952"/>
                <a:ext cx="6596918" cy="469925"/>
                <a:chOff x="5152233" y="5251721"/>
                <a:chExt cx="6596918" cy="46992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932651D7-9EDE-4A5A-9654-C7926A79F1DB}"/>
                    </a:ext>
                  </a:extLst>
                </p:cNvPr>
                <p:cNvCxnSpPr/>
                <p:nvPr/>
              </p:nvCxnSpPr>
              <p:spPr>
                <a:xfrm>
                  <a:off x="8384345" y="5456704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EF129596-B51A-4AE3-9C3B-D8686D60CD6E}"/>
                    </a:ext>
                  </a:extLst>
                </p:cNvPr>
                <p:cNvCxnSpPr/>
                <p:nvPr/>
              </p:nvCxnSpPr>
              <p:spPr>
                <a:xfrm>
                  <a:off x="8166296" y="5299615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08DBA62F-D52F-4D56-A287-0B475E3B9D08}"/>
                    </a:ext>
                  </a:extLst>
                </p:cNvPr>
                <p:cNvCxnSpPr/>
                <p:nvPr/>
              </p:nvCxnSpPr>
              <p:spPr>
                <a:xfrm>
                  <a:off x="8384345" y="5606760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A017B75-CCFB-44B4-9AEF-B6627CC4C9A6}"/>
                    </a:ext>
                  </a:extLst>
                </p:cNvPr>
                <p:cNvCxnSpPr/>
                <p:nvPr/>
              </p:nvCxnSpPr>
              <p:spPr>
                <a:xfrm>
                  <a:off x="8384345" y="5721646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68759693-2D02-4B99-89FD-E4E4A2B13E77}"/>
                    </a:ext>
                  </a:extLst>
                </p:cNvPr>
                <p:cNvCxnSpPr/>
                <p:nvPr/>
              </p:nvCxnSpPr>
              <p:spPr>
                <a:xfrm>
                  <a:off x="8904852" y="5456704"/>
                  <a:ext cx="436098" cy="0"/>
                </a:xfrm>
                <a:prstGeom prst="line">
                  <a:avLst/>
                </a:prstGeom>
                <a:ln w="571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D56ECB77-74D8-46C4-9662-6F03F1CDE0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31320" y="5415423"/>
                  <a:ext cx="340936" cy="0"/>
                </a:xfrm>
                <a:prstGeom prst="line">
                  <a:avLst/>
                </a:prstGeom>
                <a:ln w="57150">
                  <a:solidFill>
                    <a:srgbClr val="F25C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DFBADE82-B2E1-4252-AE3D-3577248865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48080" y="5551410"/>
                  <a:ext cx="324176" cy="0"/>
                </a:xfrm>
                <a:prstGeom prst="line">
                  <a:avLst/>
                </a:prstGeom>
                <a:ln w="57150">
                  <a:solidFill>
                    <a:srgbClr val="F25C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3C47BC0B-E281-4532-AB0F-190D5266D7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10168" y="5299615"/>
                  <a:ext cx="358031" cy="0"/>
                </a:xfrm>
                <a:prstGeom prst="line">
                  <a:avLst/>
                </a:prstGeom>
                <a:ln w="57150">
                  <a:solidFill>
                    <a:srgbClr val="F25CA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35CB158C-733D-4327-A491-9F5412AE2561}"/>
                    </a:ext>
                  </a:extLst>
                </p:cNvPr>
                <p:cNvCxnSpPr/>
                <p:nvPr/>
              </p:nvCxnSpPr>
              <p:spPr>
                <a:xfrm>
                  <a:off x="10649244" y="5299615"/>
                  <a:ext cx="436098" cy="0"/>
                </a:xfrm>
                <a:prstGeom prst="line">
                  <a:avLst/>
                </a:prstGeom>
                <a:ln w="571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6BDB878-9AC3-4B11-B413-AED4F3975232}"/>
                    </a:ext>
                  </a:extLst>
                </p:cNvPr>
                <p:cNvCxnSpPr/>
                <p:nvPr/>
              </p:nvCxnSpPr>
              <p:spPr>
                <a:xfrm>
                  <a:off x="10649244" y="5436387"/>
                  <a:ext cx="436098" cy="0"/>
                </a:xfrm>
                <a:prstGeom prst="line">
                  <a:avLst/>
                </a:prstGeom>
                <a:ln w="571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28D050D7-760F-4F23-A889-4C6394A812DC}"/>
                    </a:ext>
                  </a:extLst>
                </p:cNvPr>
                <p:cNvCxnSpPr/>
                <p:nvPr/>
              </p:nvCxnSpPr>
              <p:spPr>
                <a:xfrm>
                  <a:off x="11186443" y="5299615"/>
                  <a:ext cx="436098" cy="0"/>
                </a:xfrm>
                <a:prstGeom prst="line">
                  <a:avLst/>
                </a:prstGeom>
                <a:ln w="571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2EF35CBC-D9CE-411B-A9D8-7E5A78D0430D}"/>
                    </a:ext>
                  </a:extLst>
                </p:cNvPr>
                <p:cNvCxnSpPr/>
                <p:nvPr/>
              </p:nvCxnSpPr>
              <p:spPr>
                <a:xfrm>
                  <a:off x="11313053" y="5436387"/>
                  <a:ext cx="436098" cy="0"/>
                </a:xfrm>
                <a:prstGeom prst="line">
                  <a:avLst/>
                </a:prstGeom>
                <a:ln w="57150">
                  <a:solidFill>
                    <a:schemeClr val="accent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620DE36-1D4A-43F6-BEA0-C09D8E860DEC}"/>
                    </a:ext>
                  </a:extLst>
                </p:cNvPr>
                <p:cNvSpPr txBox="1"/>
                <p:nvPr/>
              </p:nvSpPr>
              <p:spPr>
                <a:xfrm>
                  <a:off x="5152233" y="5251721"/>
                  <a:ext cx="1149893" cy="28397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Sample 2 </a:t>
                  </a:r>
                </a:p>
              </p:txBody>
            </p:sp>
          </p:grp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993F7EE-AF5E-465D-9606-C91870A8AE88}"/>
                  </a:ext>
                </a:extLst>
              </p:cNvPr>
              <p:cNvCxnSpPr/>
              <p:nvPr/>
            </p:nvCxnSpPr>
            <p:spPr>
              <a:xfrm>
                <a:off x="8964784" y="6241641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9C12B04-D077-41C9-84FF-B25CB56B9439}"/>
                  </a:ext>
                </a:extLst>
              </p:cNvPr>
              <p:cNvCxnSpPr/>
              <p:nvPr/>
            </p:nvCxnSpPr>
            <p:spPr>
              <a:xfrm>
                <a:off x="8879069" y="6036876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DE4ACC1-1820-45CE-AC33-81ED5C30A238}"/>
                  </a:ext>
                </a:extLst>
              </p:cNvPr>
              <p:cNvCxnSpPr/>
              <p:nvPr/>
            </p:nvCxnSpPr>
            <p:spPr>
              <a:xfrm>
                <a:off x="8918916" y="6369673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807D66D2-12AF-48CA-8617-1E6AB07C154B}"/>
                  </a:ext>
                </a:extLst>
              </p:cNvPr>
              <p:cNvCxnSpPr/>
              <p:nvPr/>
            </p:nvCxnSpPr>
            <p:spPr>
              <a:xfrm>
                <a:off x="8384345" y="6535496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CBE67BA3-80EE-4FAA-81AA-8E359965A31D}"/>
                  </a:ext>
                </a:extLst>
              </p:cNvPr>
              <p:cNvCxnSpPr/>
              <p:nvPr/>
            </p:nvCxnSpPr>
            <p:spPr>
              <a:xfrm>
                <a:off x="9022081" y="6516092"/>
                <a:ext cx="436098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8711AAA-A591-4EEE-9037-CA7AB1968D20}"/>
                </a:ext>
              </a:extLst>
            </p:cNvPr>
            <p:cNvCxnSpPr/>
            <p:nvPr/>
          </p:nvCxnSpPr>
          <p:spPr>
            <a:xfrm>
              <a:off x="5152233" y="5767754"/>
              <a:ext cx="703976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01D54A5C-2F6A-4298-801C-C6226E1D0535}"/>
              </a:ext>
            </a:extLst>
          </p:cNvPr>
          <p:cNvSpPr/>
          <p:nvPr/>
        </p:nvSpPr>
        <p:spPr>
          <a:xfrm rot="2821873" flipV="1">
            <a:off x="7761107" y="2526725"/>
            <a:ext cx="3338500" cy="1152609"/>
          </a:xfrm>
          <a:prstGeom prst="curved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959921-4DC9-41AF-B1E5-C74FAEC1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367" y="4711596"/>
            <a:ext cx="7735947" cy="176280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27B72D1-E72D-4EAA-8C64-3CD72005B891}"/>
              </a:ext>
            </a:extLst>
          </p:cNvPr>
          <p:cNvSpPr/>
          <p:nvPr/>
        </p:nvSpPr>
        <p:spPr>
          <a:xfrm>
            <a:off x="10281477" y="2647365"/>
            <a:ext cx="1518281" cy="43927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Count matrix </a:t>
            </a:r>
          </a:p>
        </p:txBody>
      </p:sp>
      <p:pic>
        <p:nvPicPr>
          <p:cNvPr id="65" name="Picture 64" descr="scholars_final.png">
            <a:extLst>
              <a:ext uri="{FF2B5EF4-FFF2-40B4-BE49-F238E27FC236}">
                <a16:creationId xmlns:a16="http://schemas.microsoft.com/office/drawing/2014/main" id="{5BEF97DB-CB2B-4C41-B212-C1725D5A6A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463162" y="429908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18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8E8EBE5-CC01-4B29-934B-EBC2B70E6DBD}"/>
              </a:ext>
            </a:extLst>
          </p:cNvPr>
          <p:cNvSpPr/>
          <p:nvPr/>
        </p:nvSpPr>
        <p:spPr>
          <a:xfrm>
            <a:off x="159435" y="163224"/>
            <a:ext cx="11873132" cy="914707"/>
          </a:xfrm>
          <a:prstGeom prst="roundRect">
            <a:avLst/>
          </a:prstGeom>
          <a:solidFill>
            <a:schemeClr val="accent2">
              <a:lumMod val="75000"/>
              <a:alpha val="87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05AAC-DC9A-4A6F-883A-2634A8AB9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4007" y="4291"/>
            <a:ext cx="11137491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RNA-seq differential expression workflow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959921-4DC9-41AF-B1E5-C74FAEC10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903" y="4566178"/>
            <a:ext cx="3392424" cy="77303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624BC81-6FD0-42BB-9051-641CC1E926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291"/>
          <a:stretch/>
        </p:blipFill>
        <p:spPr>
          <a:xfrm>
            <a:off x="2450206" y="1204539"/>
            <a:ext cx="2018916" cy="1018016"/>
          </a:xfrm>
          <a:prstGeom prst="rect">
            <a:avLst/>
          </a:prstGeom>
        </p:spPr>
      </p:pic>
      <p:pic>
        <p:nvPicPr>
          <p:cNvPr id="71" name="Picture 2" descr="Image result for fastqc">
            <a:extLst>
              <a:ext uri="{FF2B5EF4-FFF2-40B4-BE49-F238E27FC236}">
                <a16:creationId xmlns:a16="http://schemas.microsoft.com/office/drawing/2014/main" id="{ADF90379-09A0-4E65-BAF0-313C6684B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0" r="8024" b="12734"/>
          <a:stretch/>
        </p:blipFill>
        <p:spPr bwMode="auto">
          <a:xfrm>
            <a:off x="8250844" y="1683783"/>
            <a:ext cx="2602523" cy="135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FBC0130-82A1-4575-8E37-9451FF3BC1FA}"/>
              </a:ext>
            </a:extLst>
          </p:cNvPr>
          <p:cNvSpPr/>
          <p:nvPr/>
        </p:nvSpPr>
        <p:spPr>
          <a:xfrm>
            <a:off x="4321267" y="3291432"/>
            <a:ext cx="3549464" cy="634249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Reads mapping to the genome</a:t>
            </a:r>
          </a:p>
          <a:p>
            <a:pPr algn="ctr"/>
            <a:r>
              <a:rPr lang="en-US" sz="2000" b="1" dirty="0"/>
              <a:t>(STAR, GSNAP, </a:t>
            </a:r>
            <a:r>
              <a:rPr lang="en-US" sz="2000" b="1" dirty="0" err="1"/>
              <a:t>TopHat</a:t>
            </a:r>
            <a:r>
              <a:rPr lang="en-US" sz="2000" b="1" dirty="0"/>
              <a:t>) 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D94B59D-B6FD-4F58-9AA2-211381D777C7}"/>
              </a:ext>
            </a:extLst>
          </p:cNvPr>
          <p:cNvGrpSpPr/>
          <p:nvPr/>
        </p:nvGrpSpPr>
        <p:grpSpPr>
          <a:xfrm>
            <a:off x="4794739" y="1283359"/>
            <a:ext cx="2602523" cy="939196"/>
            <a:chOff x="4794738" y="1283358"/>
            <a:chExt cx="2602523" cy="939196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D48CD4AA-10F9-4A91-ADBD-422F4A8577BE}"/>
                </a:ext>
              </a:extLst>
            </p:cNvPr>
            <p:cNvSpPr/>
            <p:nvPr/>
          </p:nvSpPr>
          <p:spPr>
            <a:xfrm>
              <a:off x="4794738" y="1283358"/>
              <a:ext cx="2602523" cy="579164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RNA-seq short reads </a:t>
              </a:r>
              <a:endParaRPr lang="en-US" sz="2000" dirty="0"/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0812D1D-D4E8-4983-846C-498ADD38C485}"/>
                </a:ext>
              </a:extLst>
            </p:cNvPr>
            <p:cNvCxnSpPr>
              <a:stCxn id="94" idx="2"/>
            </p:cNvCxnSpPr>
            <p:nvPr/>
          </p:nvCxnSpPr>
          <p:spPr>
            <a:xfrm>
              <a:off x="6096000" y="1862522"/>
              <a:ext cx="0" cy="360032"/>
            </a:xfrm>
            <a:prstGeom prst="straightConnector1">
              <a:avLst/>
            </a:prstGeom>
            <a:ln w="57150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2FB9531-2D23-46AA-A499-11BB6F466309}"/>
              </a:ext>
            </a:extLst>
          </p:cNvPr>
          <p:cNvGrpSpPr/>
          <p:nvPr/>
        </p:nvGrpSpPr>
        <p:grpSpPr>
          <a:xfrm>
            <a:off x="4702269" y="2352235"/>
            <a:ext cx="2871873" cy="870140"/>
            <a:chOff x="4702267" y="2352235"/>
            <a:chExt cx="2871873" cy="870140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D3E32912-2F50-408B-874B-1AB8664B073F}"/>
                </a:ext>
              </a:extLst>
            </p:cNvPr>
            <p:cNvSpPr/>
            <p:nvPr/>
          </p:nvSpPr>
          <p:spPr>
            <a:xfrm>
              <a:off x="4702267" y="2352235"/>
              <a:ext cx="2871873" cy="580087"/>
            </a:xfrm>
            <a:prstGeom prst="roundRect">
              <a:avLst/>
            </a:prstGeom>
            <a:solidFill>
              <a:srgbClr val="EAB200"/>
            </a:solidFill>
            <a:ln>
              <a:solidFill>
                <a:srgbClr val="EAB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Quality control (</a:t>
              </a:r>
              <a:r>
                <a:rPr lang="en-US" sz="2000" b="1" u="sng" dirty="0" err="1"/>
                <a:t>FastQC</a:t>
              </a:r>
              <a:r>
                <a:rPr lang="en-US" sz="2000" b="1" u="sng" dirty="0"/>
                <a:t>)</a:t>
              </a:r>
              <a:endParaRPr lang="en-US" sz="2000" b="1" dirty="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24598FA-36CB-479E-BE38-6FA11B9B09D2}"/>
                </a:ext>
              </a:extLst>
            </p:cNvPr>
            <p:cNvCxnSpPr/>
            <p:nvPr/>
          </p:nvCxnSpPr>
          <p:spPr>
            <a:xfrm>
              <a:off x="6112411" y="2862343"/>
              <a:ext cx="0" cy="360032"/>
            </a:xfrm>
            <a:prstGeom prst="straightConnector1">
              <a:avLst/>
            </a:prstGeom>
            <a:ln w="57150">
              <a:solidFill>
                <a:srgbClr val="EAB2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022BC42-640E-4218-B0DB-F766D0DB7D91}"/>
              </a:ext>
            </a:extLst>
          </p:cNvPr>
          <p:cNvGrpSpPr/>
          <p:nvPr/>
        </p:nvGrpSpPr>
        <p:grpSpPr>
          <a:xfrm>
            <a:off x="508665" y="2932325"/>
            <a:ext cx="3547175" cy="1225673"/>
            <a:chOff x="473446" y="2994057"/>
            <a:chExt cx="3547174" cy="122567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36BC0F9-50FA-4120-8236-B1BBB08045ED}"/>
                </a:ext>
              </a:extLst>
            </p:cNvPr>
            <p:cNvSpPr txBox="1"/>
            <p:nvPr/>
          </p:nvSpPr>
          <p:spPr>
            <a:xfrm>
              <a:off x="473446" y="2994057"/>
              <a:ext cx="3214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reference genome sequences (FASTA files)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DC4910F0-983C-4B07-BC6A-5870D0D690DF}"/>
                </a:ext>
              </a:extLst>
            </p:cNvPr>
            <p:cNvSpPr txBox="1"/>
            <p:nvPr/>
          </p:nvSpPr>
          <p:spPr>
            <a:xfrm>
              <a:off x="898354" y="3522652"/>
              <a:ext cx="26025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annotations (GTF file)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903C82-3C5B-44E0-927E-A91EECC73C40}"/>
                </a:ext>
              </a:extLst>
            </p:cNvPr>
            <p:cNvSpPr txBox="1"/>
            <p:nvPr/>
          </p:nvSpPr>
          <p:spPr>
            <a:xfrm>
              <a:off x="1010895" y="3850397"/>
              <a:ext cx="2377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2">
                      <a:lumMod val="50000"/>
                    </a:schemeClr>
                  </a:solidFill>
                </a:rPr>
                <a:t>FASTQ sequence reads 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91" name="Right Brace 90">
              <a:extLst>
                <a:ext uri="{FF2B5EF4-FFF2-40B4-BE49-F238E27FC236}">
                  <a16:creationId xmlns:a16="http://schemas.microsoft.com/office/drawing/2014/main" id="{43ABA78A-2AEA-4A7D-ADD5-D0D36CE9A150}"/>
                </a:ext>
              </a:extLst>
            </p:cNvPr>
            <p:cNvSpPr/>
            <p:nvPr/>
          </p:nvSpPr>
          <p:spPr>
            <a:xfrm>
              <a:off x="3523901" y="3342884"/>
              <a:ext cx="496719" cy="754529"/>
            </a:xfrm>
            <a:prstGeom prst="rightBrac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8754734-8235-461B-B426-963473156B4A}"/>
              </a:ext>
            </a:extLst>
          </p:cNvPr>
          <p:cNvCxnSpPr/>
          <p:nvPr/>
        </p:nvCxnSpPr>
        <p:spPr>
          <a:xfrm>
            <a:off x="6112411" y="3925679"/>
            <a:ext cx="0" cy="360032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2A7613C8-A632-4766-A47B-BE2E368069F8}"/>
              </a:ext>
            </a:extLst>
          </p:cNvPr>
          <p:cNvSpPr/>
          <p:nvPr/>
        </p:nvSpPr>
        <p:spPr>
          <a:xfrm>
            <a:off x="4176934" y="4418313"/>
            <a:ext cx="3838135" cy="6978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Counting reads associated with genes (</a:t>
            </a:r>
            <a:r>
              <a:rPr lang="en-US" sz="2000" b="1" dirty="0" err="1"/>
              <a:t>HTSeq</a:t>
            </a:r>
            <a:r>
              <a:rPr lang="en-US" sz="2000" b="1" dirty="0"/>
              <a:t>, </a:t>
            </a:r>
            <a:r>
              <a:rPr lang="en-US" sz="2000" b="1" dirty="0" err="1"/>
              <a:t>featurecounts</a:t>
            </a:r>
            <a:r>
              <a:rPr lang="en-US" sz="2000" b="1" dirty="0"/>
              <a:t>)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A1FF391-D978-4797-B1CF-95CB3AA36468}"/>
              </a:ext>
            </a:extLst>
          </p:cNvPr>
          <p:cNvCxnSpPr>
            <a:stCxn id="92" idx="3"/>
          </p:cNvCxnSpPr>
          <p:nvPr/>
        </p:nvCxnSpPr>
        <p:spPr>
          <a:xfrm flipV="1">
            <a:off x="7574142" y="2642280"/>
            <a:ext cx="676703" cy="1"/>
          </a:xfrm>
          <a:prstGeom prst="straightConnector1">
            <a:avLst/>
          </a:prstGeom>
          <a:ln w="28575">
            <a:solidFill>
              <a:srgbClr val="EAB2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2C63CAC-A0C2-47A1-B628-3F238AC2EFCE}"/>
              </a:ext>
            </a:extLst>
          </p:cNvPr>
          <p:cNvCxnSpPr/>
          <p:nvPr/>
        </p:nvCxnSpPr>
        <p:spPr>
          <a:xfrm flipV="1">
            <a:off x="7574142" y="3647481"/>
            <a:ext cx="676703" cy="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1770A09-AECF-4DAF-9373-73A380655E65}"/>
              </a:ext>
            </a:extLst>
          </p:cNvPr>
          <p:cNvGrpSpPr/>
          <p:nvPr/>
        </p:nvGrpSpPr>
        <p:grpSpPr>
          <a:xfrm>
            <a:off x="8250844" y="3218298"/>
            <a:ext cx="3544483" cy="1222247"/>
            <a:chOff x="8250843" y="3218298"/>
            <a:chExt cx="3544483" cy="1222246"/>
          </a:xfrm>
        </p:grpSpPr>
        <p:pic>
          <p:nvPicPr>
            <p:cNvPr id="86" name="Picture 2" descr="Image result for sam file">
              <a:extLst>
                <a:ext uri="{FF2B5EF4-FFF2-40B4-BE49-F238E27FC236}">
                  <a16:creationId xmlns:a16="http://schemas.microsoft.com/office/drawing/2014/main" id="{B555ED79-A5FE-4E45-8558-33F22C4987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965"/>
            <a:stretch/>
          </p:blipFill>
          <p:spPr bwMode="auto">
            <a:xfrm>
              <a:off x="8250843" y="3227212"/>
              <a:ext cx="3544483" cy="121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9907275-047B-4169-A984-B1C03E2E2073}"/>
                </a:ext>
              </a:extLst>
            </p:cNvPr>
            <p:cNvSpPr txBox="1"/>
            <p:nvPr/>
          </p:nvSpPr>
          <p:spPr>
            <a:xfrm>
              <a:off x="10778601" y="3218298"/>
              <a:ext cx="904735" cy="338554"/>
            </a:xfrm>
            <a:prstGeom prst="rect">
              <a:avLst/>
            </a:prstGeom>
            <a:solidFill>
              <a:srgbClr val="7030A0"/>
            </a:solidFill>
            <a:effectLst>
              <a:softEdge rad="635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SAM file </a:t>
              </a: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E08AEBE-1C47-4E9D-9A7D-163ECFE466BC}"/>
              </a:ext>
            </a:extLst>
          </p:cNvPr>
          <p:cNvCxnSpPr/>
          <p:nvPr/>
        </p:nvCxnSpPr>
        <p:spPr>
          <a:xfrm flipV="1">
            <a:off x="7676717" y="4840913"/>
            <a:ext cx="676703" cy="1"/>
          </a:xfrm>
          <a:prstGeom prst="straightConnector1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5025E08-FB0B-4A68-B053-2DF2EF343AC1}"/>
              </a:ext>
            </a:extLst>
          </p:cNvPr>
          <p:cNvCxnSpPr/>
          <p:nvPr/>
        </p:nvCxnSpPr>
        <p:spPr>
          <a:xfrm>
            <a:off x="6095999" y="5047899"/>
            <a:ext cx="0" cy="360032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165CED4-FD4F-4EE1-B519-1DAC99B8A507}"/>
              </a:ext>
            </a:extLst>
          </p:cNvPr>
          <p:cNvSpPr/>
          <p:nvPr/>
        </p:nvSpPr>
        <p:spPr>
          <a:xfrm>
            <a:off x="3514589" y="5570725"/>
            <a:ext cx="5247227" cy="697843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Statistical analysis to identify the differentially expressed genes (DESeq2, </a:t>
            </a:r>
            <a:r>
              <a:rPr lang="en-US" sz="2000" b="1" dirty="0" err="1"/>
              <a:t>limma</a:t>
            </a:r>
            <a:r>
              <a:rPr lang="en-US" sz="2000" b="1" dirty="0"/>
              <a:t>, </a:t>
            </a:r>
            <a:r>
              <a:rPr lang="en-US" sz="2000" b="1" dirty="0" err="1"/>
              <a:t>edgeR</a:t>
            </a:r>
            <a:r>
              <a:rPr lang="en-US" sz="2000" b="1" dirty="0"/>
              <a:t>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69294F-B16D-439D-A943-4B7181447E55}"/>
              </a:ext>
            </a:extLst>
          </p:cNvPr>
          <p:cNvGrpSpPr/>
          <p:nvPr/>
        </p:nvGrpSpPr>
        <p:grpSpPr>
          <a:xfrm>
            <a:off x="3185366" y="4655495"/>
            <a:ext cx="3575199" cy="1730523"/>
            <a:chOff x="3185366" y="4655494"/>
            <a:chExt cx="3575198" cy="173052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DD9A427-3D83-4E29-9D75-B08DF34BBB76}"/>
                </a:ext>
              </a:extLst>
            </p:cNvPr>
            <p:cNvSpPr/>
            <p:nvPr/>
          </p:nvSpPr>
          <p:spPr>
            <a:xfrm>
              <a:off x="5771255" y="5835889"/>
              <a:ext cx="989309" cy="550128"/>
            </a:xfrm>
            <a:prstGeom prst="ellips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6693D41-BFE1-4617-985C-4FA41417F2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5366" y="4655494"/>
              <a:ext cx="2602523" cy="1370513"/>
            </a:xfrm>
            <a:prstGeom prst="straightConnector1">
              <a:avLst/>
            </a:prstGeom>
            <a:ln w="28575"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C559880-5090-49F3-8AF5-8266E4517F98}"/>
              </a:ext>
            </a:extLst>
          </p:cNvPr>
          <p:cNvSpPr txBox="1"/>
          <p:nvPr/>
        </p:nvSpPr>
        <p:spPr>
          <a:xfrm>
            <a:off x="186998" y="4309236"/>
            <a:ext cx="2939757" cy="1754326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DESeq2  is </a:t>
            </a:r>
            <a:r>
              <a:rPr lang="en-US" dirty="0"/>
              <a:t>a R/Bioconductor package for differential gene expression analysis on count based expression datasets using the negative binomial distribution.</a:t>
            </a:r>
          </a:p>
        </p:txBody>
      </p:sp>
      <p:pic>
        <p:nvPicPr>
          <p:cNvPr id="34" name="Picture 33" descr="scholars_final.png">
            <a:extLst>
              <a:ext uri="{FF2B5EF4-FFF2-40B4-BE49-F238E27FC236}">
                <a16:creationId xmlns:a16="http://schemas.microsoft.com/office/drawing/2014/main" id="{BA232B42-3F87-4D39-BE05-69C2879D41D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463162" y="429908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C11B-B4FB-416F-9600-E0B24A764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047" y="2800197"/>
            <a:ext cx="11103429" cy="2330897"/>
          </a:xfrm>
        </p:spPr>
        <p:txBody>
          <a:bodyPr>
            <a:normAutofit fontScale="90000"/>
          </a:bodyPr>
          <a:lstStyle/>
          <a:p>
            <a:r>
              <a:rPr lang="en-US" sz="16600" dirty="0">
                <a:latin typeface="Andalus" panose="02020603050405020304" pitchFamily="18" charset="-78"/>
                <a:cs typeface="Andalus" panose="02020603050405020304" pitchFamily="18" charset="-78"/>
              </a:rPr>
              <a:t>ha</a:t>
            </a:r>
            <a:r>
              <a:rPr lang="en-US" sz="13800" b="1" dirty="0">
                <a:latin typeface="Andalus" panose="02020603050405020304" pitchFamily="18" charset="-78"/>
                <a:cs typeface="Andalus" panose="02020603050405020304" pitchFamily="18" charset="-78"/>
              </a:rPr>
              <a:t>nk you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D70888F-7961-4913-BAE8-75081B5F90D9}"/>
              </a:ext>
            </a:extLst>
          </p:cNvPr>
          <p:cNvGrpSpPr/>
          <p:nvPr/>
        </p:nvGrpSpPr>
        <p:grpSpPr>
          <a:xfrm>
            <a:off x="2043204" y="1723571"/>
            <a:ext cx="2440216" cy="3050305"/>
            <a:chOff x="2310491" y="2305466"/>
            <a:chExt cx="2440216" cy="3050305"/>
          </a:xfrm>
        </p:grpSpPr>
        <p:pic>
          <p:nvPicPr>
            <p:cNvPr id="5" name="Graphic 4" descr="DNA">
              <a:extLst>
                <a:ext uri="{FF2B5EF4-FFF2-40B4-BE49-F238E27FC236}">
                  <a16:creationId xmlns:a16="http://schemas.microsoft.com/office/drawing/2014/main" id="{D25E76D3-8D2F-452F-8947-99052BE37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677885" y="3429000"/>
              <a:ext cx="1705429" cy="1926771"/>
            </a:xfrm>
            <a:prstGeom prst="rect">
              <a:avLst/>
            </a:prstGeom>
          </p:spPr>
        </p:pic>
        <p:pic>
          <p:nvPicPr>
            <p:cNvPr id="6" name="Graphic 5" descr="DNA">
              <a:extLst>
                <a:ext uri="{FF2B5EF4-FFF2-40B4-BE49-F238E27FC236}">
                  <a16:creationId xmlns:a16="http://schemas.microsoft.com/office/drawing/2014/main" id="{2D9F0475-51B4-48F9-B32C-FBE94A86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2677884" y="1938073"/>
              <a:ext cx="1705429" cy="2440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440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6EC18-E08F-4AE9-B97C-DACF5A16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4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science of omics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mage result for science of omics">
            <a:extLst>
              <a:ext uri="{FF2B5EF4-FFF2-40B4-BE49-F238E27FC236}">
                <a16:creationId xmlns:a16="http://schemas.microsoft.com/office/drawing/2014/main" id="{FA1CCA3E-2AD5-4B00-A683-79B903C6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576" y="2187742"/>
            <a:ext cx="10528848" cy="439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5B09D43-9094-48B5-8805-8B3768E1F219}"/>
              </a:ext>
            </a:extLst>
          </p:cNvPr>
          <p:cNvSpPr/>
          <p:nvPr/>
        </p:nvSpPr>
        <p:spPr>
          <a:xfrm>
            <a:off x="7475330" y="3468759"/>
            <a:ext cx="4190597" cy="12015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holars_final.png">
            <a:extLst>
              <a:ext uri="{FF2B5EF4-FFF2-40B4-BE49-F238E27FC236}">
                <a16:creationId xmlns:a16="http://schemas.microsoft.com/office/drawing/2014/main" id="{C7B1812A-441C-4F5A-A0F5-6E5FDEFD33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526073" y="421986"/>
            <a:ext cx="1665130" cy="5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6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1B0C8E-2FF1-45AA-AF62-5CA837CB7E7C}"/>
              </a:ext>
            </a:extLst>
          </p:cNvPr>
          <p:cNvSpPr/>
          <p:nvPr/>
        </p:nvSpPr>
        <p:spPr>
          <a:xfrm>
            <a:off x="109928" y="207841"/>
            <a:ext cx="11932171" cy="1193852"/>
          </a:xfrm>
          <a:prstGeom prst="roundRect">
            <a:avLst/>
          </a:prstGeom>
          <a:solidFill>
            <a:schemeClr val="accent6">
              <a:lumMod val="5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16351-3264-4079-87B5-6AEFDEC9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03" y="141985"/>
            <a:ext cx="11520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gene expression?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E3458B8-F1BB-4CD5-B88C-AA78510140CA}"/>
              </a:ext>
            </a:extLst>
          </p:cNvPr>
          <p:cNvGrpSpPr/>
          <p:nvPr/>
        </p:nvGrpSpPr>
        <p:grpSpPr>
          <a:xfrm>
            <a:off x="18963" y="1632786"/>
            <a:ext cx="12068087" cy="1484676"/>
            <a:chOff x="109928" y="1646231"/>
            <a:chExt cx="12068087" cy="1484676"/>
          </a:xfrm>
        </p:grpSpPr>
        <p:pic>
          <p:nvPicPr>
            <p:cNvPr id="8" name="Graphic 7" descr="Group">
              <a:extLst>
                <a:ext uri="{FF2B5EF4-FFF2-40B4-BE49-F238E27FC236}">
                  <a16:creationId xmlns:a16="http://schemas.microsoft.com/office/drawing/2014/main" id="{CBC7E093-E421-4A4D-BDEE-79374FA9D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9928" y="1646236"/>
              <a:ext cx="1484671" cy="1484671"/>
            </a:xfrm>
            <a:prstGeom prst="rect">
              <a:avLst/>
            </a:prstGeom>
          </p:spPr>
        </p:pic>
        <p:pic>
          <p:nvPicPr>
            <p:cNvPr id="9" name="Graphic 8" descr="Group">
              <a:extLst>
                <a:ext uri="{FF2B5EF4-FFF2-40B4-BE49-F238E27FC236}">
                  <a16:creationId xmlns:a16="http://schemas.microsoft.com/office/drawing/2014/main" id="{87766D7F-0D61-45F3-B874-7F4320B05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7450" y="1646235"/>
              <a:ext cx="1484671" cy="1484671"/>
            </a:xfrm>
            <a:prstGeom prst="rect">
              <a:avLst/>
            </a:prstGeom>
          </p:spPr>
        </p:pic>
        <p:pic>
          <p:nvPicPr>
            <p:cNvPr id="10" name="Graphic 9" descr="Group">
              <a:extLst>
                <a:ext uri="{FF2B5EF4-FFF2-40B4-BE49-F238E27FC236}">
                  <a16:creationId xmlns:a16="http://schemas.microsoft.com/office/drawing/2014/main" id="{D323A0A2-46AC-4A6A-8B3C-C76DBEAEB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44972" y="1646234"/>
              <a:ext cx="1484671" cy="1484671"/>
            </a:xfrm>
            <a:prstGeom prst="rect">
              <a:avLst/>
            </a:prstGeom>
          </p:spPr>
        </p:pic>
        <p:pic>
          <p:nvPicPr>
            <p:cNvPr id="11" name="Graphic 10" descr="Group">
              <a:extLst>
                <a:ext uri="{FF2B5EF4-FFF2-40B4-BE49-F238E27FC236}">
                  <a16:creationId xmlns:a16="http://schemas.microsoft.com/office/drawing/2014/main" id="{54E05D40-7A04-4A6E-A482-4903E8C57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62494" y="1646234"/>
              <a:ext cx="1484671" cy="1484671"/>
            </a:xfrm>
            <a:prstGeom prst="rect">
              <a:avLst/>
            </a:prstGeom>
          </p:spPr>
        </p:pic>
        <p:pic>
          <p:nvPicPr>
            <p:cNvPr id="12" name="Graphic 11" descr="Group">
              <a:extLst>
                <a:ext uri="{FF2B5EF4-FFF2-40B4-BE49-F238E27FC236}">
                  <a16:creationId xmlns:a16="http://schemas.microsoft.com/office/drawing/2014/main" id="{F5AB8E70-35F2-4881-85F0-B4C07ED8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80016" y="1646234"/>
              <a:ext cx="1484671" cy="1484671"/>
            </a:xfrm>
            <a:prstGeom prst="rect">
              <a:avLst/>
            </a:prstGeom>
          </p:spPr>
        </p:pic>
        <p:pic>
          <p:nvPicPr>
            <p:cNvPr id="13" name="Graphic 12" descr="Group">
              <a:extLst>
                <a:ext uri="{FF2B5EF4-FFF2-40B4-BE49-F238E27FC236}">
                  <a16:creationId xmlns:a16="http://schemas.microsoft.com/office/drawing/2014/main" id="{BA1FD386-038D-4FD8-B23B-0C6D4D683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733723" y="1646234"/>
              <a:ext cx="1484671" cy="1484671"/>
            </a:xfrm>
            <a:prstGeom prst="rect">
              <a:avLst/>
            </a:prstGeom>
          </p:spPr>
        </p:pic>
        <p:pic>
          <p:nvPicPr>
            <p:cNvPr id="14" name="Graphic 13" descr="Group">
              <a:extLst>
                <a:ext uri="{FF2B5EF4-FFF2-40B4-BE49-F238E27FC236}">
                  <a16:creationId xmlns:a16="http://schemas.microsoft.com/office/drawing/2014/main" id="{4036B335-67D0-48DD-BE66-96F7BF77E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44957" y="1646233"/>
              <a:ext cx="1484671" cy="1484671"/>
            </a:xfrm>
            <a:prstGeom prst="rect">
              <a:avLst/>
            </a:prstGeom>
          </p:spPr>
        </p:pic>
        <p:pic>
          <p:nvPicPr>
            <p:cNvPr id="15" name="Graphic 14" descr="Group">
              <a:extLst>
                <a:ext uri="{FF2B5EF4-FFF2-40B4-BE49-F238E27FC236}">
                  <a16:creationId xmlns:a16="http://schemas.microsoft.com/office/drawing/2014/main" id="{8AC47ECC-0C39-461C-9DF8-46944E8C3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362479" y="1646232"/>
              <a:ext cx="1484671" cy="1484671"/>
            </a:xfrm>
            <a:prstGeom prst="rect">
              <a:avLst/>
            </a:prstGeom>
          </p:spPr>
        </p:pic>
        <p:pic>
          <p:nvPicPr>
            <p:cNvPr id="16" name="Graphic 15" descr="Group">
              <a:extLst>
                <a:ext uri="{FF2B5EF4-FFF2-40B4-BE49-F238E27FC236}">
                  <a16:creationId xmlns:a16="http://schemas.microsoft.com/office/drawing/2014/main" id="{2AED95A0-2642-475A-9CF0-D306C46E8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693344" y="1646231"/>
              <a:ext cx="1484671" cy="1484671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88E6AA8-7A18-4F03-A271-82DC1E3C0AC5}"/>
              </a:ext>
            </a:extLst>
          </p:cNvPr>
          <p:cNvGrpSpPr/>
          <p:nvPr/>
        </p:nvGrpSpPr>
        <p:grpSpPr>
          <a:xfrm>
            <a:off x="134773" y="2857353"/>
            <a:ext cx="11766987" cy="1291099"/>
            <a:chOff x="293986" y="3065195"/>
            <a:chExt cx="11766986" cy="129109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3090DCD-32CD-4F8D-8740-7296A0782341}"/>
                </a:ext>
              </a:extLst>
            </p:cNvPr>
            <p:cNvGrpSpPr/>
            <p:nvPr/>
          </p:nvGrpSpPr>
          <p:grpSpPr>
            <a:xfrm>
              <a:off x="293986" y="3100314"/>
              <a:ext cx="1022328" cy="1253559"/>
              <a:chOff x="172852" y="3130902"/>
              <a:chExt cx="874283" cy="1330940"/>
            </a:xfrm>
          </p:grpSpPr>
          <p:pic>
            <p:nvPicPr>
              <p:cNvPr id="23" name="Graphic 22" descr="Kidneys">
                <a:extLst>
                  <a:ext uri="{FF2B5EF4-FFF2-40B4-BE49-F238E27FC236}">
                    <a16:creationId xmlns:a16="http://schemas.microsoft.com/office/drawing/2014/main" id="{F08F2961-1491-4400-8191-6027164C6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852" y="3587559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21" name="Graphic 20" descr="Lungs">
                <a:extLst>
                  <a:ext uri="{FF2B5EF4-FFF2-40B4-BE49-F238E27FC236}">
                    <a16:creationId xmlns:a16="http://schemas.microsoft.com/office/drawing/2014/main" id="{EE8B6F85-D253-47FE-AF62-DD1844B04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2852" y="3130902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19" name="Graphic 18" descr="Heart organ">
                <a:extLst>
                  <a:ext uri="{FF2B5EF4-FFF2-40B4-BE49-F238E27FC236}">
                    <a16:creationId xmlns:a16="http://schemas.microsoft.com/office/drawing/2014/main" id="{EC2927D6-8071-4E77-BF8A-90B466123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16856" y="3445708"/>
                <a:ext cx="583246" cy="583246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3D22E4C-40C8-44C0-856F-B788CB1141E8}"/>
                </a:ext>
              </a:extLst>
            </p:cNvPr>
            <p:cNvGrpSpPr/>
            <p:nvPr/>
          </p:nvGrpSpPr>
          <p:grpSpPr>
            <a:xfrm>
              <a:off x="4295696" y="3070600"/>
              <a:ext cx="1022328" cy="1253559"/>
              <a:chOff x="172852" y="3130902"/>
              <a:chExt cx="874283" cy="1330940"/>
            </a:xfrm>
          </p:grpSpPr>
          <p:pic>
            <p:nvPicPr>
              <p:cNvPr id="31" name="Graphic 30" descr="Kidneys">
                <a:extLst>
                  <a:ext uri="{FF2B5EF4-FFF2-40B4-BE49-F238E27FC236}">
                    <a16:creationId xmlns:a16="http://schemas.microsoft.com/office/drawing/2014/main" id="{12E43F43-6AB0-4E95-8D3F-EDD177355A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852" y="3587559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32" name="Graphic 31" descr="Lungs">
                <a:extLst>
                  <a:ext uri="{FF2B5EF4-FFF2-40B4-BE49-F238E27FC236}">
                    <a16:creationId xmlns:a16="http://schemas.microsoft.com/office/drawing/2014/main" id="{5FD26364-E0CA-4E44-AAE2-B079781296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2852" y="3130902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33" name="Graphic 32" descr="Heart organ">
                <a:extLst>
                  <a:ext uri="{FF2B5EF4-FFF2-40B4-BE49-F238E27FC236}">
                    <a16:creationId xmlns:a16="http://schemas.microsoft.com/office/drawing/2014/main" id="{C6F665FC-114F-47C7-9B54-7C46E0161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12401" y="3418516"/>
                <a:ext cx="583246" cy="583246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CD469E3-0941-40BB-89B8-3118E4D36782}"/>
                </a:ext>
              </a:extLst>
            </p:cNvPr>
            <p:cNvGrpSpPr/>
            <p:nvPr/>
          </p:nvGrpSpPr>
          <p:grpSpPr>
            <a:xfrm>
              <a:off x="5599189" y="3100314"/>
              <a:ext cx="1022328" cy="1253559"/>
              <a:chOff x="172852" y="3130902"/>
              <a:chExt cx="874283" cy="1330940"/>
            </a:xfrm>
          </p:grpSpPr>
          <p:pic>
            <p:nvPicPr>
              <p:cNvPr id="35" name="Graphic 34" descr="Kidneys">
                <a:extLst>
                  <a:ext uri="{FF2B5EF4-FFF2-40B4-BE49-F238E27FC236}">
                    <a16:creationId xmlns:a16="http://schemas.microsoft.com/office/drawing/2014/main" id="{1BD03D01-D6FF-43C6-B685-19C4343744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852" y="3587559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36" name="Graphic 35" descr="Lungs">
                <a:extLst>
                  <a:ext uri="{FF2B5EF4-FFF2-40B4-BE49-F238E27FC236}">
                    <a16:creationId xmlns:a16="http://schemas.microsoft.com/office/drawing/2014/main" id="{DCF454AA-F832-4C56-985A-B77CB5930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2852" y="3130902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37" name="Graphic 36" descr="Heart organ">
                <a:extLst>
                  <a:ext uri="{FF2B5EF4-FFF2-40B4-BE49-F238E27FC236}">
                    <a16:creationId xmlns:a16="http://schemas.microsoft.com/office/drawing/2014/main" id="{1AC88E41-A430-4455-A437-BB25C1DD1B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27507" y="3436400"/>
                <a:ext cx="583246" cy="583246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59A3A1A-0AAF-422B-B717-4685A1976D1F}"/>
                </a:ext>
              </a:extLst>
            </p:cNvPr>
            <p:cNvGrpSpPr/>
            <p:nvPr/>
          </p:nvGrpSpPr>
          <p:grpSpPr>
            <a:xfrm>
              <a:off x="6973596" y="3065890"/>
              <a:ext cx="1022328" cy="1253559"/>
              <a:chOff x="172852" y="3130902"/>
              <a:chExt cx="874283" cy="1330940"/>
            </a:xfrm>
          </p:grpSpPr>
          <p:pic>
            <p:nvPicPr>
              <p:cNvPr id="39" name="Graphic 38" descr="Kidneys">
                <a:extLst>
                  <a:ext uri="{FF2B5EF4-FFF2-40B4-BE49-F238E27FC236}">
                    <a16:creationId xmlns:a16="http://schemas.microsoft.com/office/drawing/2014/main" id="{0F3182CF-3962-4067-A34B-04A4F7F88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852" y="3587559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40" name="Graphic 39" descr="Lungs">
                <a:extLst>
                  <a:ext uri="{FF2B5EF4-FFF2-40B4-BE49-F238E27FC236}">
                    <a16:creationId xmlns:a16="http://schemas.microsoft.com/office/drawing/2014/main" id="{62995A7A-5FC9-4299-A752-F517841D4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2852" y="3130902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41" name="Graphic 40" descr="Heart organ">
                <a:extLst>
                  <a:ext uri="{FF2B5EF4-FFF2-40B4-BE49-F238E27FC236}">
                    <a16:creationId xmlns:a16="http://schemas.microsoft.com/office/drawing/2014/main" id="{F1644208-99B9-4170-8C62-7F13CFC52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13490" y="3420599"/>
                <a:ext cx="583246" cy="583246"/>
              </a:xfrm>
              <a:prstGeom prst="rect">
                <a:avLst/>
              </a:prstGeom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4D6B243-FF68-4D87-9ADB-4C5721D199AE}"/>
                </a:ext>
              </a:extLst>
            </p:cNvPr>
            <p:cNvGrpSpPr/>
            <p:nvPr/>
          </p:nvGrpSpPr>
          <p:grpSpPr>
            <a:xfrm>
              <a:off x="8217953" y="3065195"/>
              <a:ext cx="1022328" cy="1253559"/>
              <a:chOff x="172852" y="3130902"/>
              <a:chExt cx="874283" cy="1330940"/>
            </a:xfrm>
          </p:grpSpPr>
          <p:pic>
            <p:nvPicPr>
              <p:cNvPr id="43" name="Graphic 42" descr="Kidneys">
                <a:extLst>
                  <a:ext uri="{FF2B5EF4-FFF2-40B4-BE49-F238E27FC236}">
                    <a16:creationId xmlns:a16="http://schemas.microsoft.com/office/drawing/2014/main" id="{08DCCC3D-B53B-480C-8E61-E74D4FB474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852" y="3587559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44" name="Graphic 43" descr="Lungs">
                <a:extLst>
                  <a:ext uri="{FF2B5EF4-FFF2-40B4-BE49-F238E27FC236}">
                    <a16:creationId xmlns:a16="http://schemas.microsoft.com/office/drawing/2014/main" id="{69D905C1-BC79-407F-9777-9FDFC05429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2852" y="3130902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45" name="Graphic 44" descr="Heart organ">
                <a:extLst>
                  <a:ext uri="{FF2B5EF4-FFF2-40B4-BE49-F238E27FC236}">
                    <a16:creationId xmlns:a16="http://schemas.microsoft.com/office/drawing/2014/main" id="{BBCF7B8C-D9B6-435A-BE34-C0AF25C90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14465" y="3402159"/>
                <a:ext cx="583246" cy="583246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8FCDE30-B6CA-42CC-9435-149329BA1CA1}"/>
                </a:ext>
              </a:extLst>
            </p:cNvPr>
            <p:cNvGrpSpPr/>
            <p:nvPr/>
          </p:nvGrpSpPr>
          <p:grpSpPr>
            <a:xfrm>
              <a:off x="9549172" y="3065195"/>
              <a:ext cx="1022328" cy="1253559"/>
              <a:chOff x="172852" y="3130902"/>
              <a:chExt cx="874283" cy="1330940"/>
            </a:xfrm>
          </p:grpSpPr>
          <p:pic>
            <p:nvPicPr>
              <p:cNvPr id="47" name="Graphic 46" descr="Kidneys">
                <a:extLst>
                  <a:ext uri="{FF2B5EF4-FFF2-40B4-BE49-F238E27FC236}">
                    <a16:creationId xmlns:a16="http://schemas.microsoft.com/office/drawing/2014/main" id="{E4CD8F6D-DC4A-4C15-98CC-773F9CA88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852" y="3587559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48" name="Graphic 47" descr="Lungs">
                <a:extLst>
                  <a:ext uri="{FF2B5EF4-FFF2-40B4-BE49-F238E27FC236}">
                    <a16:creationId xmlns:a16="http://schemas.microsoft.com/office/drawing/2014/main" id="{FB8390E6-A9FA-4C1A-B931-BD0851D7B1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2852" y="3130902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49" name="Graphic 48" descr="Heart organ">
                <a:extLst>
                  <a:ext uri="{FF2B5EF4-FFF2-40B4-BE49-F238E27FC236}">
                    <a16:creationId xmlns:a16="http://schemas.microsoft.com/office/drawing/2014/main" id="{EDEA6E60-36D9-4061-9D73-81DE37C08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0366" y="3402159"/>
                <a:ext cx="583246" cy="58324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A66E1E8-4838-46F5-AF92-966B01D9D987}"/>
                </a:ext>
              </a:extLst>
            </p:cNvPr>
            <p:cNvGrpSpPr/>
            <p:nvPr/>
          </p:nvGrpSpPr>
          <p:grpSpPr>
            <a:xfrm>
              <a:off x="11038644" y="3065195"/>
              <a:ext cx="1022328" cy="1253559"/>
              <a:chOff x="172852" y="3130902"/>
              <a:chExt cx="874283" cy="1330940"/>
            </a:xfrm>
          </p:grpSpPr>
          <p:pic>
            <p:nvPicPr>
              <p:cNvPr id="51" name="Graphic 50" descr="Kidneys">
                <a:extLst>
                  <a:ext uri="{FF2B5EF4-FFF2-40B4-BE49-F238E27FC236}">
                    <a16:creationId xmlns:a16="http://schemas.microsoft.com/office/drawing/2014/main" id="{19BB9FAF-6C87-48D7-B429-7127716B48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852" y="3587559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52" name="Graphic 51" descr="Lungs">
                <a:extLst>
                  <a:ext uri="{FF2B5EF4-FFF2-40B4-BE49-F238E27FC236}">
                    <a16:creationId xmlns:a16="http://schemas.microsoft.com/office/drawing/2014/main" id="{15DA4E8F-2D8F-42B8-93F0-85A8AC93B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2852" y="3130902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53" name="Graphic 52" descr="Heart organ">
                <a:extLst>
                  <a:ext uri="{FF2B5EF4-FFF2-40B4-BE49-F238E27FC236}">
                    <a16:creationId xmlns:a16="http://schemas.microsoft.com/office/drawing/2014/main" id="{4573BE0E-DCA8-4AD2-A548-A169222087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388619" y="3402159"/>
                <a:ext cx="583246" cy="583246"/>
              </a:xfrm>
              <a:prstGeom prst="rect">
                <a:avLst/>
              </a:prstGeom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C0532BE-E851-4BAD-AA49-04DD815FEBA3}"/>
                </a:ext>
              </a:extLst>
            </p:cNvPr>
            <p:cNvGrpSpPr/>
            <p:nvPr/>
          </p:nvGrpSpPr>
          <p:grpSpPr>
            <a:xfrm>
              <a:off x="1523502" y="3095387"/>
              <a:ext cx="1022328" cy="1253559"/>
              <a:chOff x="172852" y="3130902"/>
              <a:chExt cx="874283" cy="1330940"/>
            </a:xfrm>
          </p:grpSpPr>
          <p:pic>
            <p:nvPicPr>
              <p:cNvPr id="55" name="Graphic 54" descr="Kidneys">
                <a:extLst>
                  <a:ext uri="{FF2B5EF4-FFF2-40B4-BE49-F238E27FC236}">
                    <a16:creationId xmlns:a16="http://schemas.microsoft.com/office/drawing/2014/main" id="{C8AF68C7-0C97-4C48-B826-9A9C84C4EA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852" y="3587559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56" name="Graphic 55" descr="Lungs">
                <a:extLst>
                  <a:ext uri="{FF2B5EF4-FFF2-40B4-BE49-F238E27FC236}">
                    <a16:creationId xmlns:a16="http://schemas.microsoft.com/office/drawing/2014/main" id="{0F58E87E-6B58-4982-AE0B-9FBD34B3A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2852" y="3130902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57" name="Graphic 56" descr="Heart organ">
                <a:extLst>
                  <a:ext uri="{FF2B5EF4-FFF2-40B4-BE49-F238E27FC236}">
                    <a16:creationId xmlns:a16="http://schemas.microsoft.com/office/drawing/2014/main" id="{EC0CD373-51D4-457F-9690-04756F4F9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41135" y="3434595"/>
                <a:ext cx="583246" cy="583246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99CBC58-84DB-47C2-A2D3-BC8C32FA581F}"/>
                </a:ext>
              </a:extLst>
            </p:cNvPr>
            <p:cNvGrpSpPr/>
            <p:nvPr/>
          </p:nvGrpSpPr>
          <p:grpSpPr>
            <a:xfrm>
              <a:off x="2927960" y="3102735"/>
              <a:ext cx="1022328" cy="1253559"/>
              <a:chOff x="172852" y="3130902"/>
              <a:chExt cx="874283" cy="1330940"/>
            </a:xfrm>
          </p:grpSpPr>
          <p:pic>
            <p:nvPicPr>
              <p:cNvPr id="59" name="Graphic 58" descr="Kidneys">
                <a:extLst>
                  <a:ext uri="{FF2B5EF4-FFF2-40B4-BE49-F238E27FC236}">
                    <a16:creationId xmlns:a16="http://schemas.microsoft.com/office/drawing/2014/main" id="{B68A30FA-B96A-4A06-B01B-074F007A4F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72852" y="3587559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60" name="Graphic 59" descr="Lungs">
                <a:extLst>
                  <a:ext uri="{FF2B5EF4-FFF2-40B4-BE49-F238E27FC236}">
                    <a16:creationId xmlns:a16="http://schemas.microsoft.com/office/drawing/2014/main" id="{D1F2A728-1FCF-4A0D-88BC-E27A75DBDF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72852" y="3130902"/>
                <a:ext cx="874283" cy="874283"/>
              </a:xfrm>
              <a:prstGeom prst="rect">
                <a:avLst/>
              </a:prstGeom>
            </p:spPr>
          </p:pic>
          <p:pic>
            <p:nvPicPr>
              <p:cNvPr id="61" name="Graphic 60" descr="Heart organ">
                <a:extLst>
                  <a:ext uri="{FF2B5EF4-FFF2-40B4-BE49-F238E27FC236}">
                    <a16:creationId xmlns:a16="http://schemas.microsoft.com/office/drawing/2014/main" id="{F2D3DFC6-472F-4FEB-8EF7-7F232ADBA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412842" y="3435811"/>
                <a:ext cx="583246" cy="583246"/>
              </a:xfrm>
              <a:prstGeom prst="rect">
                <a:avLst/>
              </a:prstGeom>
            </p:spPr>
          </p:pic>
        </p:grp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3F38E60-5B37-4BFF-B1B3-92ABB0005C86}"/>
              </a:ext>
            </a:extLst>
          </p:cNvPr>
          <p:cNvGrpSpPr/>
          <p:nvPr/>
        </p:nvGrpSpPr>
        <p:grpSpPr>
          <a:xfrm>
            <a:off x="409725" y="4297941"/>
            <a:ext cx="11270251" cy="571923"/>
            <a:chOff x="530942" y="4299315"/>
            <a:chExt cx="11270250" cy="571923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8FF5661-6666-4D3D-B6C0-B3244537F731}"/>
                </a:ext>
              </a:extLst>
            </p:cNvPr>
            <p:cNvGrpSpPr/>
            <p:nvPr/>
          </p:nvGrpSpPr>
          <p:grpSpPr>
            <a:xfrm>
              <a:off x="530942" y="4334887"/>
              <a:ext cx="719868" cy="532081"/>
              <a:chOff x="986393" y="4428923"/>
              <a:chExt cx="1212022" cy="1061884"/>
            </a:xfrm>
          </p:grpSpPr>
          <p:sp>
            <p:nvSpPr>
              <p:cNvPr id="81" name="Teardrop 80">
                <a:extLst>
                  <a:ext uri="{FF2B5EF4-FFF2-40B4-BE49-F238E27FC236}">
                    <a16:creationId xmlns:a16="http://schemas.microsoft.com/office/drawing/2014/main" id="{37744532-DB9C-4E85-BC18-1EC1FE3B13E0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0589375C-E1C3-488F-84F2-30E7224A156A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7305C782-EFB1-4B9F-9C36-BA12572DA1B1}"/>
                </a:ext>
              </a:extLst>
            </p:cNvPr>
            <p:cNvGrpSpPr/>
            <p:nvPr/>
          </p:nvGrpSpPr>
          <p:grpSpPr>
            <a:xfrm>
              <a:off x="1340955" y="4334887"/>
              <a:ext cx="719868" cy="532081"/>
              <a:chOff x="986393" y="4428923"/>
              <a:chExt cx="1212022" cy="1061884"/>
            </a:xfrm>
          </p:grpSpPr>
          <p:sp>
            <p:nvSpPr>
              <p:cNvPr id="86" name="Teardrop 85">
                <a:extLst>
                  <a:ext uri="{FF2B5EF4-FFF2-40B4-BE49-F238E27FC236}">
                    <a16:creationId xmlns:a16="http://schemas.microsoft.com/office/drawing/2014/main" id="{E07B89C3-F416-45CC-AAA9-FD622493F94B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439873A-E533-438F-B16E-C37E009AD6DF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0CBA5B4-355A-4862-8056-EFF246E2B33B}"/>
                </a:ext>
              </a:extLst>
            </p:cNvPr>
            <p:cNvGrpSpPr/>
            <p:nvPr/>
          </p:nvGrpSpPr>
          <p:grpSpPr>
            <a:xfrm>
              <a:off x="2166595" y="4316304"/>
              <a:ext cx="719868" cy="532081"/>
              <a:chOff x="986393" y="4428923"/>
              <a:chExt cx="1212022" cy="1061884"/>
            </a:xfrm>
          </p:grpSpPr>
          <p:sp>
            <p:nvSpPr>
              <p:cNvPr id="89" name="Teardrop 88">
                <a:extLst>
                  <a:ext uri="{FF2B5EF4-FFF2-40B4-BE49-F238E27FC236}">
                    <a16:creationId xmlns:a16="http://schemas.microsoft.com/office/drawing/2014/main" id="{D05C44A1-5FC1-46C3-BDA0-1A2624DDB280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7DBA17CE-C606-42B6-9224-CEDEF97C1F6D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D724E41-9684-4B9F-9A97-A1DEF95D86FB}"/>
                </a:ext>
              </a:extLst>
            </p:cNvPr>
            <p:cNvGrpSpPr/>
            <p:nvPr/>
          </p:nvGrpSpPr>
          <p:grpSpPr>
            <a:xfrm>
              <a:off x="2989309" y="4316304"/>
              <a:ext cx="719868" cy="532081"/>
              <a:chOff x="986393" y="4428923"/>
              <a:chExt cx="1212022" cy="1061884"/>
            </a:xfrm>
          </p:grpSpPr>
          <p:sp>
            <p:nvSpPr>
              <p:cNvPr id="92" name="Teardrop 91">
                <a:extLst>
                  <a:ext uri="{FF2B5EF4-FFF2-40B4-BE49-F238E27FC236}">
                    <a16:creationId xmlns:a16="http://schemas.microsoft.com/office/drawing/2014/main" id="{4A1AB26F-B1A2-46E1-9FDE-749C2F115DA0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014F3E0-49A0-4210-A1E9-CF02359895E5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3C43DB3-4316-4836-A1AB-6FCC7E3482E9}"/>
                </a:ext>
              </a:extLst>
            </p:cNvPr>
            <p:cNvGrpSpPr/>
            <p:nvPr/>
          </p:nvGrpSpPr>
          <p:grpSpPr>
            <a:xfrm>
              <a:off x="3794758" y="4333293"/>
              <a:ext cx="719868" cy="532081"/>
              <a:chOff x="986393" y="4428923"/>
              <a:chExt cx="1212022" cy="1061884"/>
            </a:xfrm>
          </p:grpSpPr>
          <p:sp>
            <p:nvSpPr>
              <p:cNvPr id="95" name="Teardrop 94">
                <a:extLst>
                  <a:ext uri="{FF2B5EF4-FFF2-40B4-BE49-F238E27FC236}">
                    <a16:creationId xmlns:a16="http://schemas.microsoft.com/office/drawing/2014/main" id="{FD99B215-E192-42B4-805E-EADC0B1253FF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C503DC8C-EBA8-4778-979C-0D142711EC1A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E486846-AC13-4B59-BC7E-2B441493B2F4}"/>
                </a:ext>
              </a:extLst>
            </p:cNvPr>
            <p:cNvGrpSpPr/>
            <p:nvPr/>
          </p:nvGrpSpPr>
          <p:grpSpPr>
            <a:xfrm>
              <a:off x="4600207" y="4333293"/>
              <a:ext cx="719868" cy="532081"/>
              <a:chOff x="986393" y="4428923"/>
              <a:chExt cx="1212022" cy="1061884"/>
            </a:xfrm>
          </p:grpSpPr>
          <p:sp>
            <p:nvSpPr>
              <p:cNvPr id="98" name="Teardrop 97">
                <a:extLst>
                  <a:ext uri="{FF2B5EF4-FFF2-40B4-BE49-F238E27FC236}">
                    <a16:creationId xmlns:a16="http://schemas.microsoft.com/office/drawing/2014/main" id="{915AEA11-4076-439A-B95C-F3A2F484AF5E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BC6347B-5172-4DFD-8C95-8BCE83FD5ECD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4808614D-3738-4B7D-8CD7-159FA70063AE}"/>
                </a:ext>
              </a:extLst>
            </p:cNvPr>
            <p:cNvGrpSpPr/>
            <p:nvPr/>
          </p:nvGrpSpPr>
          <p:grpSpPr>
            <a:xfrm>
              <a:off x="5419616" y="4333293"/>
              <a:ext cx="719868" cy="532081"/>
              <a:chOff x="986393" y="4428923"/>
              <a:chExt cx="1212022" cy="1061884"/>
            </a:xfrm>
          </p:grpSpPr>
          <p:sp>
            <p:nvSpPr>
              <p:cNvPr id="101" name="Teardrop 100">
                <a:extLst>
                  <a:ext uri="{FF2B5EF4-FFF2-40B4-BE49-F238E27FC236}">
                    <a16:creationId xmlns:a16="http://schemas.microsoft.com/office/drawing/2014/main" id="{9F984B7E-374C-4566-8300-48B0B2BAF54F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040364F0-9C0A-4D28-8190-1C35806D3A05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E44C9F64-C7A2-4BC3-A945-454EADD9576D}"/>
                </a:ext>
              </a:extLst>
            </p:cNvPr>
            <p:cNvGrpSpPr/>
            <p:nvPr/>
          </p:nvGrpSpPr>
          <p:grpSpPr>
            <a:xfrm>
              <a:off x="6239025" y="4333293"/>
              <a:ext cx="719868" cy="532081"/>
              <a:chOff x="986393" y="4428923"/>
              <a:chExt cx="1212022" cy="1061884"/>
            </a:xfrm>
          </p:grpSpPr>
          <p:sp>
            <p:nvSpPr>
              <p:cNvPr id="104" name="Teardrop 103">
                <a:extLst>
                  <a:ext uri="{FF2B5EF4-FFF2-40B4-BE49-F238E27FC236}">
                    <a16:creationId xmlns:a16="http://schemas.microsoft.com/office/drawing/2014/main" id="{638EAE7A-BBA9-4C02-96B3-82FA6B3F1142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93D3E9C3-9B68-4ED7-9094-93A5BA7CEFCC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18D69844-3242-441E-B03B-7C5CC1EE9E53}"/>
                </a:ext>
              </a:extLst>
            </p:cNvPr>
            <p:cNvGrpSpPr/>
            <p:nvPr/>
          </p:nvGrpSpPr>
          <p:grpSpPr>
            <a:xfrm>
              <a:off x="7041173" y="4333293"/>
              <a:ext cx="719868" cy="532081"/>
              <a:chOff x="986393" y="4428923"/>
              <a:chExt cx="1212022" cy="1061884"/>
            </a:xfrm>
          </p:grpSpPr>
          <p:sp>
            <p:nvSpPr>
              <p:cNvPr id="107" name="Teardrop 106">
                <a:extLst>
                  <a:ext uri="{FF2B5EF4-FFF2-40B4-BE49-F238E27FC236}">
                    <a16:creationId xmlns:a16="http://schemas.microsoft.com/office/drawing/2014/main" id="{E7E8DDE9-EA52-45BE-BA79-EA64CAA1F855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468016F-1DB3-4A66-AC8E-EF821968D449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EDB9F4D4-B167-48F8-8D8E-3592F2110A82}"/>
                </a:ext>
              </a:extLst>
            </p:cNvPr>
            <p:cNvGrpSpPr/>
            <p:nvPr/>
          </p:nvGrpSpPr>
          <p:grpSpPr>
            <a:xfrm>
              <a:off x="7843321" y="4299315"/>
              <a:ext cx="719868" cy="532081"/>
              <a:chOff x="986393" y="4428923"/>
              <a:chExt cx="1212022" cy="1061884"/>
            </a:xfrm>
          </p:grpSpPr>
          <p:sp>
            <p:nvSpPr>
              <p:cNvPr id="110" name="Teardrop 109">
                <a:extLst>
                  <a:ext uri="{FF2B5EF4-FFF2-40B4-BE49-F238E27FC236}">
                    <a16:creationId xmlns:a16="http://schemas.microsoft.com/office/drawing/2014/main" id="{9C62E0B9-6709-4D15-87F8-50CB8A284755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7B25760-6C1E-4327-A11A-CBE24A756DF7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9BB0346-94BF-48D2-A460-A10A10899DB3}"/>
                </a:ext>
              </a:extLst>
            </p:cNvPr>
            <p:cNvGrpSpPr/>
            <p:nvPr/>
          </p:nvGrpSpPr>
          <p:grpSpPr>
            <a:xfrm>
              <a:off x="8645469" y="4333293"/>
              <a:ext cx="719868" cy="532081"/>
              <a:chOff x="986393" y="4428923"/>
              <a:chExt cx="1212022" cy="1061884"/>
            </a:xfrm>
          </p:grpSpPr>
          <p:sp>
            <p:nvSpPr>
              <p:cNvPr id="113" name="Teardrop 112">
                <a:extLst>
                  <a:ext uri="{FF2B5EF4-FFF2-40B4-BE49-F238E27FC236}">
                    <a16:creationId xmlns:a16="http://schemas.microsoft.com/office/drawing/2014/main" id="{F2EB3580-F000-4136-A923-D588E33CB6DD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7047980-3299-4F7C-9E06-9E00657F694A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E03C07A-1C51-43E7-AD38-F07F32B506D9}"/>
                </a:ext>
              </a:extLst>
            </p:cNvPr>
            <p:cNvGrpSpPr/>
            <p:nvPr/>
          </p:nvGrpSpPr>
          <p:grpSpPr>
            <a:xfrm>
              <a:off x="9454219" y="4339157"/>
              <a:ext cx="719868" cy="532081"/>
              <a:chOff x="986393" y="4428923"/>
              <a:chExt cx="1212022" cy="1061884"/>
            </a:xfrm>
          </p:grpSpPr>
          <p:sp>
            <p:nvSpPr>
              <p:cNvPr id="116" name="Teardrop 115">
                <a:extLst>
                  <a:ext uri="{FF2B5EF4-FFF2-40B4-BE49-F238E27FC236}">
                    <a16:creationId xmlns:a16="http://schemas.microsoft.com/office/drawing/2014/main" id="{573AF429-8C71-4AC1-9182-245B74636481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9DF4327-F47F-4595-ADE9-C864C9070A17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4E9AEF8B-EF69-4E57-A62B-785EE60CFC83}"/>
                </a:ext>
              </a:extLst>
            </p:cNvPr>
            <p:cNvGrpSpPr/>
            <p:nvPr/>
          </p:nvGrpSpPr>
          <p:grpSpPr>
            <a:xfrm>
              <a:off x="10284287" y="4316304"/>
              <a:ext cx="719868" cy="532081"/>
              <a:chOff x="986393" y="4428923"/>
              <a:chExt cx="1212022" cy="1061884"/>
            </a:xfrm>
          </p:grpSpPr>
          <p:sp>
            <p:nvSpPr>
              <p:cNvPr id="119" name="Teardrop 118">
                <a:extLst>
                  <a:ext uri="{FF2B5EF4-FFF2-40B4-BE49-F238E27FC236}">
                    <a16:creationId xmlns:a16="http://schemas.microsoft.com/office/drawing/2014/main" id="{CD01FB0E-35D5-4FED-A3CE-0996BEEF8EF8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F5081C22-F931-4133-8949-47B3D597F14A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5E219CF7-C855-4CCE-9312-25F239C154C1}"/>
                </a:ext>
              </a:extLst>
            </p:cNvPr>
            <p:cNvGrpSpPr/>
            <p:nvPr/>
          </p:nvGrpSpPr>
          <p:grpSpPr>
            <a:xfrm>
              <a:off x="11081324" y="4320555"/>
              <a:ext cx="719868" cy="532081"/>
              <a:chOff x="986393" y="4428923"/>
              <a:chExt cx="1212022" cy="1061884"/>
            </a:xfrm>
          </p:grpSpPr>
          <p:sp>
            <p:nvSpPr>
              <p:cNvPr id="122" name="Teardrop 121">
                <a:extLst>
                  <a:ext uri="{FF2B5EF4-FFF2-40B4-BE49-F238E27FC236}">
                    <a16:creationId xmlns:a16="http://schemas.microsoft.com/office/drawing/2014/main" id="{BDCF8511-A19C-4725-9906-38CA02161BD0}"/>
                  </a:ext>
                </a:extLst>
              </p:cNvPr>
              <p:cNvSpPr/>
              <p:nvPr/>
            </p:nvSpPr>
            <p:spPr>
              <a:xfrm>
                <a:off x="986393" y="4428923"/>
                <a:ext cx="1212022" cy="1061884"/>
              </a:xfrm>
              <a:prstGeom prst="teardrop">
                <a:avLst>
                  <a:gd name="adj" fmla="val 80531"/>
                </a:avLst>
              </a:prstGeom>
              <a:gradFill flip="none" rotWithShape="1">
                <a:gsLst>
                  <a:gs pos="0">
                    <a:srgbClr val="FD83C9">
                      <a:tint val="66000"/>
                      <a:satMod val="160000"/>
                    </a:srgbClr>
                  </a:gs>
                  <a:gs pos="50000">
                    <a:srgbClr val="FD83C9">
                      <a:tint val="44500"/>
                      <a:satMod val="160000"/>
                    </a:srgbClr>
                  </a:gs>
                  <a:gs pos="100000">
                    <a:srgbClr val="FD83C9">
                      <a:tint val="23500"/>
                      <a:satMod val="16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rgbClr val="FD83C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70B06548-CCB2-496D-8ADA-6E4437DD9062}"/>
                  </a:ext>
                </a:extLst>
              </p:cNvPr>
              <p:cNvSpPr/>
              <p:nvPr/>
            </p:nvSpPr>
            <p:spPr>
              <a:xfrm>
                <a:off x="1516406" y="4616245"/>
                <a:ext cx="445129" cy="309716"/>
              </a:xfrm>
              <a:prstGeom prst="ellipse">
                <a:avLst/>
              </a:prstGeom>
              <a:solidFill>
                <a:srgbClr val="F25CA0">
                  <a:alpha val="76000"/>
                </a:srgbClr>
              </a:solidFill>
              <a:ln>
                <a:solidFill>
                  <a:srgbClr val="F25C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99B8944-0B03-4FFF-A24A-4AFB58945834}"/>
              </a:ext>
            </a:extLst>
          </p:cNvPr>
          <p:cNvGrpSpPr/>
          <p:nvPr/>
        </p:nvGrpSpPr>
        <p:grpSpPr>
          <a:xfrm>
            <a:off x="517703" y="5211317"/>
            <a:ext cx="11116620" cy="1504699"/>
            <a:chOff x="496249" y="5207581"/>
            <a:chExt cx="11116620" cy="1504698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6927224F-499E-464C-849A-848561745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249" y="5211764"/>
              <a:ext cx="486796" cy="823452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F690F6C9-0471-452E-BC65-A0DA5C816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442" y="5888827"/>
              <a:ext cx="486796" cy="823452"/>
            </a:xfrm>
            <a:prstGeom prst="rect">
              <a:avLst/>
            </a:prstGeom>
          </p:spPr>
        </p:pic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72B6C78D-9F5C-4C59-89EE-3BB0F3375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9140" y="5207581"/>
              <a:ext cx="486796" cy="823452"/>
            </a:xfrm>
            <a:prstGeom prst="rect">
              <a:avLst/>
            </a:prstGeom>
          </p:spPr>
        </p:pic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2779BB57-59DD-40F3-8F25-287F9FE56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0825" y="5888827"/>
              <a:ext cx="486796" cy="823452"/>
            </a:xfrm>
            <a:prstGeom prst="rect">
              <a:avLst/>
            </a:prstGeom>
          </p:spPr>
        </p:pic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16DE11F0-C749-48C8-BE4C-991124EBE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3639" y="5207581"/>
              <a:ext cx="486796" cy="823452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45CF0AC8-4223-4EC8-9BF1-CEBC09D1C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9982" y="5888827"/>
              <a:ext cx="486796" cy="823452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3E728A65-E07C-4D15-AFA3-597E807BC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9928" y="5207581"/>
              <a:ext cx="486796" cy="82345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889BD2ED-6A82-4714-BD81-24E515DC1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3120" y="5888827"/>
              <a:ext cx="486796" cy="82345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A27DA48E-90BA-4312-886F-E81EF8141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1149" y="5207581"/>
              <a:ext cx="486796" cy="82345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831495F8-6DEB-4AEF-8DC3-F456468CB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521" y="5888827"/>
              <a:ext cx="486796" cy="823452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23A4C223-FF24-4381-B51C-DF39753E9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46" y="5207581"/>
              <a:ext cx="486796" cy="823452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53F61315-944F-4523-84C5-44B547516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1396" y="5888827"/>
              <a:ext cx="486796" cy="823452"/>
            </a:xfrm>
            <a:prstGeom prst="rect">
              <a:avLst/>
            </a:prstGeom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F4B31759-C5EC-4F08-AA9F-449067CC3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471" y="5207581"/>
              <a:ext cx="450240" cy="823452"/>
            </a:xfrm>
            <a:prstGeom prst="rect">
              <a:avLst/>
            </a:prstGeom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2144627-F100-4C28-8B29-BA6977441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9786" y="5888827"/>
              <a:ext cx="486796" cy="823452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6C4A448B-24AD-47DB-8362-F2F8C487C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059" y="5207581"/>
              <a:ext cx="486796" cy="823452"/>
            </a:xfrm>
            <a:prstGeom prst="rect">
              <a:avLst/>
            </a:prstGeom>
          </p:spPr>
        </p:pic>
        <p:pic>
          <p:nvPicPr>
            <p:cNvPr id="146" name="Picture 145">
              <a:extLst>
                <a:ext uri="{FF2B5EF4-FFF2-40B4-BE49-F238E27FC236}">
                  <a16:creationId xmlns:a16="http://schemas.microsoft.com/office/drawing/2014/main" id="{23D8C607-B66C-46A6-A858-111AAD5DC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176" y="5888827"/>
              <a:ext cx="486796" cy="823452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61570A83-E831-43FD-A152-18B5F4F45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6293" y="5207581"/>
              <a:ext cx="486796" cy="823452"/>
            </a:xfrm>
            <a:prstGeom prst="rect">
              <a:avLst/>
            </a:prstGeom>
          </p:spPr>
        </p:pic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21E6E2CE-A818-4CBC-A4C3-9B316AFF9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9550" y="5888827"/>
              <a:ext cx="486796" cy="82345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5EB08CC7-CF27-4702-AA30-E47D6D26E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9885" y="5207581"/>
              <a:ext cx="486796" cy="82345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AE3D97B2-C121-4FD0-BEB6-A8348C6BB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80924" y="5888827"/>
              <a:ext cx="486796" cy="82345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DAB3C7D3-CDD0-4278-94B6-EA80DBFB5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6073" y="5207581"/>
              <a:ext cx="486796" cy="823452"/>
            </a:xfrm>
            <a:prstGeom prst="rect">
              <a:avLst/>
            </a:prstGeom>
          </p:spPr>
        </p:pic>
      </p:grpSp>
      <p:pic>
        <p:nvPicPr>
          <p:cNvPr id="126" name="Picture 125" descr="scholars_final.png">
            <a:extLst>
              <a:ext uri="{FF2B5EF4-FFF2-40B4-BE49-F238E27FC236}">
                <a16:creationId xmlns:a16="http://schemas.microsoft.com/office/drawing/2014/main" id="{3084CE91-9675-4443-9D01-1502DDDC539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428774" y="572148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1B0C8E-2FF1-45AA-AF62-5CA837CB7E7C}"/>
              </a:ext>
            </a:extLst>
          </p:cNvPr>
          <p:cNvSpPr/>
          <p:nvPr/>
        </p:nvSpPr>
        <p:spPr>
          <a:xfrm>
            <a:off x="109928" y="141985"/>
            <a:ext cx="11932171" cy="1055009"/>
          </a:xfrm>
          <a:prstGeom prst="roundRect">
            <a:avLst/>
          </a:prstGeom>
          <a:solidFill>
            <a:schemeClr val="accent5">
              <a:lumMod val="5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16351-3264-4079-87B5-6AEFDEC9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03" y="10273"/>
            <a:ext cx="11520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gene expression?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4C909-ED84-4D62-A2E6-44065A60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4" y="1386851"/>
            <a:ext cx="2866103" cy="261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EDD9E-F650-4152-AE01-FFE8527E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42" y="1386851"/>
            <a:ext cx="3779023" cy="2612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6DB4A7-649C-482E-8EEF-2CB7E857A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397" y="1390535"/>
            <a:ext cx="3295651" cy="2612923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11C21C3D-0DC7-4657-8A61-B2A2CD10FBD5}"/>
              </a:ext>
            </a:extLst>
          </p:cNvPr>
          <p:cNvGrpSpPr/>
          <p:nvPr/>
        </p:nvGrpSpPr>
        <p:grpSpPr>
          <a:xfrm>
            <a:off x="336932" y="4233453"/>
            <a:ext cx="10791517" cy="461665"/>
            <a:chOff x="572583" y="4336026"/>
            <a:chExt cx="10115695" cy="46166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A6F885-4CB8-441C-8105-F6B8F51BFB63}"/>
                </a:ext>
              </a:extLst>
            </p:cNvPr>
            <p:cNvCxnSpPr>
              <a:cxnSpLocks/>
            </p:cNvCxnSpPr>
            <p:nvPr/>
          </p:nvCxnSpPr>
          <p:spPr>
            <a:xfrm>
              <a:off x="1535673" y="4560211"/>
              <a:ext cx="91526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C38605-51AE-4510-B397-9C19F87227EE}"/>
                </a:ext>
              </a:extLst>
            </p:cNvPr>
            <p:cNvSpPr/>
            <p:nvPr/>
          </p:nvSpPr>
          <p:spPr>
            <a:xfrm>
              <a:off x="2433484" y="4336027"/>
              <a:ext cx="1656911" cy="442450"/>
            </a:xfrm>
            <a:prstGeom prst="rect">
              <a:avLst/>
            </a:prstGeom>
            <a:solidFill>
              <a:srgbClr val="8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Gene A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E798DCB-2776-49A9-BB73-F4074A80CA8A}"/>
                </a:ext>
              </a:extLst>
            </p:cNvPr>
            <p:cNvSpPr/>
            <p:nvPr/>
          </p:nvSpPr>
          <p:spPr>
            <a:xfrm>
              <a:off x="5283519" y="4336026"/>
              <a:ext cx="1656911" cy="4424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Gene B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18004F2-505A-4CD3-985C-1E2FBAD8E66F}"/>
                </a:ext>
              </a:extLst>
            </p:cNvPr>
            <p:cNvSpPr/>
            <p:nvPr/>
          </p:nvSpPr>
          <p:spPr>
            <a:xfrm>
              <a:off x="8512706" y="4336026"/>
              <a:ext cx="1656911" cy="4424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Gene C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193F6B-8426-4839-981D-0627D8B5790F}"/>
                </a:ext>
              </a:extLst>
            </p:cNvPr>
            <p:cNvSpPr txBox="1"/>
            <p:nvPr/>
          </p:nvSpPr>
          <p:spPr>
            <a:xfrm>
              <a:off x="572583" y="4336026"/>
              <a:ext cx="8888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50000"/>
                    </a:schemeClr>
                  </a:solidFill>
                </a:rPr>
                <a:t>DNA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8C9D81-467A-4BE4-B16A-E07F02A9DA14}"/>
              </a:ext>
            </a:extLst>
          </p:cNvPr>
          <p:cNvGrpSpPr/>
          <p:nvPr/>
        </p:nvGrpSpPr>
        <p:grpSpPr>
          <a:xfrm>
            <a:off x="2414807" y="158005"/>
            <a:ext cx="7110492" cy="6871387"/>
            <a:chOff x="2414806" y="158005"/>
            <a:chExt cx="7110492" cy="68713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FBAE4E-FA63-4684-B193-396A1273D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4806" y="617767"/>
              <a:ext cx="7110492" cy="641162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E14B090-C8EB-4809-8CAC-9FA8F0B61F75}"/>
                </a:ext>
              </a:extLst>
            </p:cNvPr>
            <p:cNvSpPr txBox="1"/>
            <p:nvPr/>
          </p:nvSpPr>
          <p:spPr>
            <a:xfrm>
              <a:off x="4668037" y="158005"/>
              <a:ext cx="2604032" cy="46166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The central dogma</a:t>
              </a:r>
            </a:p>
          </p:txBody>
        </p:sp>
      </p:grpSp>
      <p:pic>
        <p:nvPicPr>
          <p:cNvPr id="17" name="Picture 16" descr="scholars_final.png">
            <a:extLst>
              <a:ext uri="{FF2B5EF4-FFF2-40B4-BE49-F238E27FC236}">
                <a16:creationId xmlns:a16="http://schemas.microsoft.com/office/drawing/2014/main" id="{A1078D20-D28C-4D63-B694-E2C65E6E93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519697" y="467293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5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1B0C8E-2FF1-45AA-AF62-5CA837CB7E7C}"/>
              </a:ext>
            </a:extLst>
          </p:cNvPr>
          <p:cNvSpPr/>
          <p:nvPr/>
        </p:nvSpPr>
        <p:spPr>
          <a:xfrm>
            <a:off x="109928" y="141985"/>
            <a:ext cx="11932171" cy="1055009"/>
          </a:xfrm>
          <a:prstGeom prst="roundRect">
            <a:avLst/>
          </a:prstGeom>
          <a:solidFill>
            <a:schemeClr val="accent5">
              <a:lumMod val="5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16351-3264-4079-87B5-6AEFDEC9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503" y="10273"/>
            <a:ext cx="11520949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gene expression?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14C909-ED84-4D62-A2E6-44065A60E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54" y="1386851"/>
            <a:ext cx="2866103" cy="2612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2EDD9E-F650-4152-AE01-FFE8527EC9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42" y="1386851"/>
            <a:ext cx="3779023" cy="26129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36DB4A7-649C-482E-8EEF-2CB7E857AE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397" y="1390535"/>
            <a:ext cx="3295651" cy="2612923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11C21C3D-0DC7-4657-8A61-B2A2CD10FBD5}"/>
              </a:ext>
            </a:extLst>
          </p:cNvPr>
          <p:cNvGrpSpPr/>
          <p:nvPr/>
        </p:nvGrpSpPr>
        <p:grpSpPr>
          <a:xfrm>
            <a:off x="336932" y="4233453"/>
            <a:ext cx="10791517" cy="461665"/>
            <a:chOff x="572583" y="4336026"/>
            <a:chExt cx="10115695" cy="46166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9A6F885-4CB8-441C-8105-F6B8F51BFB63}"/>
                </a:ext>
              </a:extLst>
            </p:cNvPr>
            <p:cNvCxnSpPr>
              <a:cxnSpLocks/>
            </p:cNvCxnSpPr>
            <p:nvPr/>
          </p:nvCxnSpPr>
          <p:spPr>
            <a:xfrm>
              <a:off x="1535673" y="4560211"/>
              <a:ext cx="915260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C38605-51AE-4510-B397-9C19F87227EE}"/>
                </a:ext>
              </a:extLst>
            </p:cNvPr>
            <p:cNvSpPr/>
            <p:nvPr/>
          </p:nvSpPr>
          <p:spPr>
            <a:xfrm>
              <a:off x="2433484" y="4336027"/>
              <a:ext cx="1656911" cy="442450"/>
            </a:xfrm>
            <a:prstGeom prst="rect">
              <a:avLst/>
            </a:prstGeom>
            <a:solidFill>
              <a:srgbClr val="8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Gene A</a:t>
              </a: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E798DCB-2776-49A9-BB73-F4074A80CA8A}"/>
                </a:ext>
              </a:extLst>
            </p:cNvPr>
            <p:cNvSpPr/>
            <p:nvPr/>
          </p:nvSpPr>
          <p:spPr>
            <a:xfrm>
              <a:off x="5283519" y="4336026"/>
              <a:ext cx="1656911" cy="44245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Gene B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18004F2-505A-4CD3-985C-1E2FBAD8E66F}"/>
                </a:ext>
              </a:extLst>
            </p:cNvPr>
            <p:cNvSpPr/>
            <p:nvPr/>
          </p:nvSpPr>
          <p:spPr>
            <a:xfrm>
              <a:off x="8512706" y="4336026"/>
              <a:ext cx="1656911" cy="44245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Gene C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E193F6B-8426-4839-981D-0627D8B5790F}"/>
                </a:ext>
              </a:extLst>
            </p:cNvPr>
            <p:cNvSpPr txBox="1"/>
            <p:nvPr/>
          </p:nvSpPr>
          <p:spPr>
            <a:xfrm>
              <a:off x="572583" y="4336026"/>
              <a:ext cx="8888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50000"/>
                    </a:schemeClr>
                  </a:solidFill>
                </a:rPr>
                <a:t>DNA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3BA65F8-7B60-4B3C-9942-32BB7F3E2C36}"/>
              </a:ext>
            </a:extLst>
          </p:cNvPr>
          <p:cNvGrpSpPr/>
          <p:nvPr/>
        </p:nvGrpSpPr>
        <p:grpSpPr>
          <a:xfrm>
            <a:off x="1201716" y="5037286"/>
            <a:ext cx="1942456" cy="560439"/>
            <a:chOff x="840073" y="5250426"/>
            <a:chExt cx="1942456" cy="560438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B3F8862-C7ED-40EA-AA2C-8F624EBCEEC4}"/>
                </a:ext>
              </a:extLst>
            </p:cNvPr>
            <p:cNvCxnSpPr/>
            <p:nvPr/>
          </p:nvCxnSpPr>
          <p:spPr>
            <a:xfrm>
              <a:off x="840073" y="5250426"/>
              <a:ext cx="163765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7D3DE6E-14AB-40C6-82B0-234138326DD6}"/>
                </a:ext>
              </a:extLst>
            </p:cNvPr>
            <p:cNvCxnSpPr/>
            <p:nvPr/>
          </p:nvCxnSpPr>
          <p:spPr>
            <a:xfrm>
              <a:off x="992473" y="5388077"/>
              <a:ext cx="163765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931FA06-31F8-4866-8B27-D63423320F0D}"/>
                </a:ext>
              </a:extLst>
            </p:cNvPr>
            <p:cNvCxnSpPr/>
            <p:nvPr/>
          </p:nvCxnSpPr>
          <p:spPr>
            <a:xfrm>
              <a:off x="1144873" y="5540477"/>
              <a:ext cx="163765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B0C2213-D141-4F33-A05E-B9B7FB895A6F}"/>
                </a:ext>
              </a:extLst>
            </p:cNvPr>
            <p:cNvCxnSpPr/>
            <p:nvPr/>
          </p:nvCxnSpPr>
          <p:spPr>
            <a:xfrm>
              <a:off x="840073" y="5810864"/>
              <a:ext cx="163765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2FC451D-5979-4C22-BBD9-2840B0F53E06}"/>
              </a:ext>
            </a:extLst>
          </p:cNvPr>
          <p:cNvGrpSpPr/>
          <p:nvPr/>
        </p:nvGrpSpPr>
        <p:grpSpPr>
          <a:xfrm>
            <a:off x="4925375" y="5016644"/>
            <a:ext cx="2089355" cy="594685"/>
            <a:chOff x="4807975" y="5220929"/>
            <a:chExt cx="2089354" cy="594685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D06C607-BD8F-4343-83AC-11F78E6C8D73}"/>
                </a:ext>
              </a:extLst>
            </p:cNvPr>
            <p:cNvCxnSpPr/>
            <p:nvPr/>
          </p:nvCxnSpPr>
          <p:spPr>
            <a:xfrm>
              <a:off x="4807975" y="5220929"/>
              <a:ext cx="178455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1908C7BD-FA42-4891-AA71-A858444E9E8E}"/>
                </a:ext>
              </a:extLst>
            </p:cNvPr>
            <p:cNvCxnSpPr/>
            <p:nvPr/>
          </p:nvCxnSpPr>
          <p:spPr>
            <a:xfrm>
              <a:off x="4960375" y="5373329"/>
              <a:ext cx="178455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6C3D5F3D-F484-436E-9EB6-97AD123B5450}"/>
                </a:ext>
              </a:extLst>
            </p:cNvPr>
            <p:cNvCxnSpPr/>
            <p:nvPr/>
          </p:nvCxnSpPr>
          <p:spPr>
            <a:xfrm>
              <a:off x="5112775" y="5525729"/>
              <a:ext cx="1784554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609E940-3507-4EE4-B3A4-7781DB0FBFBC}"/>
                </a:ext>
              </a:extLst>
            </p:cNvPr>
            <p:cNvCxnSpPr/>
            <p:nvPr/>
          </p:nvCxnSpPr>
          <p:spPr>
            <a:xfrm>
              <a:off x="4960375" y="5815614"/>
              <a:ext cx="163765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E6DB2F6-0299-4C7A-AE56-15D83E7F5AC8}"/>
              </a:ext>
            </a:extLst>
          </p:cNvPr>
          <p:cNvGrpSpPr/>
          <p:nvPr/>
        </p:nvGrpSpPr>
        <p:grpSpPr>
          <a:xfrm>
            <a:off x="8937481" y="5037287"/>
            <a:ext cx="1790056" cy="573085"/>
            <a:chOff x="8937481" y="5136642"/>
            <a:chExt cx="1790056" cy="573085"/>
          </a:xfrm>
        </p:grpSpPr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CA28728-E217-43A4-BCEA-908FDFE959FE}"/>
                </a:ext>
              </a:extLst>
            </p:cNvPr>
            <p:cNvCxnSpPr/>
            <p:nvPr/>
          </p:nvCxnSpPr>
          <p:spPr>
            <a:xfrm>
              <a:off x="8937481" y="5136642"/>
              <a:ext cx="163765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9FC33A0-7627-436C-ACAC-AEC2D9E46864}"/>
                </a:ext>
              </a:extLst>
            </p:cNvPr>
            <p:cNvCxnSpPr/>
            <p:nvPr/>
          </p:nvCxnSpPr>
          <p:spPr>
            <a:xfrm>
              <a:off x="9089881" y="5289042"/>
              <a:ext cx="1637656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1396B2D-ABA1-4DC1-A24D-1115BA0DD087}"/>
                </a:ext>
              </a:extLst>
            </p:cNvPr>
            <p:cNvCxnSpPr/>
            <p:nvPr/>
          </p:nvCxnSpPr>
          <p:spPr>
            <a:xfrm>
              <a:off x="8937481" y="5586824"/>
              <a:ext cx="163765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6CD3615-7CE0-45D3-BD20-B505A62D6E21}"/>
                </a:ext>
              </a:extLst>
            </p:cNvPr>
            <p:cNvCxnSpPr/>
            <p:nvPr/>
          </p:nvCxnSpPr>
          <p:spPr>
            <a:xfrm>
              <a:off x="9068009" y="5709727"/>
              <a:ext cx="163765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TextBox 162">
            <a:extLst>
              <a:ext uri="{FF2B5EF4-FFF2-40B4-BE49-F238E27FC236}">
                <a16:creationId xmlns:a16="http://schemas.microsoft.com/office/drawing/2014/main" id="{E0231B9A-C63E-412A-988C-4A71F41ED885}"/>
              </a:ext>
            </a:extLst>
          </p:cNvPr>
          <p:cNvSpPr txBox="1"/>
          <p:nvPr/>
        </p:nvSpPr>
        <p:spPr>
          <a:xfrm>
            <a:off x="170128" y="4834655"/>
            <a:ext cx="104655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mRNA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DAE6ACD-E0E0-4557-9A87-13B20ADE4C27}"/>
              </a:ext>
            </a:extLst>
          </p:cNvPr>
          <p:cNvGrpSpPr/>
          <p:nvPr/>
        </p:nvGrpSpPr>
        <p:grpSpPr>
          <a:xfrm>
            <a:off x="170129" y="5689988"/>
            <a:ext cx="10557409" cy="1000119"/>
            <a:chOff x="-21928" y="5686874"/>
            <a:chExt cx="10557409" cy="1000118"/>
          </a:xfrm>
        </p:grpSpPr>
        <p:sp>
          <p:nvSpPr>
            <p:cNvPr id="77" name="Explosion: 14 Points 76">
              <a:extLst>
                <a:ext uri="{FF2B5EF4-FFF2-40B4-BE49-F238E27FC236}">
                  <a16:creationId xmlns:a16="http://schemas.microsoft.com/office/drawing/2014/main" id="{63235604-4111-4C73-A8C5-8233852BE78F}"/>
                </a:ext>
              </a:extLst>
            </p:cNvPr>
            <p:cNvSpPr/>
            <p:nvPr/>
          </p:nvSpPr>
          <p:spPr>
            <a:xfrm>
              <a:off x="1210570" y="6050383"/>
              <a:ext cx="487355" cy="337002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Explosion: 14 Points 163">
              <a:extLst>
                <a:ext uri="{FF2B5EF4-FFF2-40B4-BE49-F238E27FC236}">
                  <a16:creationId xmlns:a16="http://schemas.microsoft.com/office/drawing/2014/main" id="{F11963F9-12AE-4334-B75C-13A7BA412241}"/>
                </a:ext>
              </a:extLst>
            </p:cNvPr>
            <p:cNvSpPr/>
            <p:nvPr/>
          </p:nvSpPr>
          <p:spPr>
            <a:xfrm>
              <a:off x="1799003" y="5847379"/>
              <a:ext cx="377469" cy="337002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Explosion: 14 Points 165">
              <a:extLst>
                <a:ext uri="{FF2B5EF4-FFF2-40B4-BE49-F238E27FC236}">
                  <a16:creationId xmlns:a16="http://schemas.microsoft.com/office/drawing/2014/main" id="{1BC215AA-FCF2-4358-91DB-72BB840FD54E}"/>
                </a:ext>
              </a:extLst>
            </p:cNvPr>
            <p:cNvSpPr/>
            <p:nvPr/>
          </p:nvSpPr>
          <p:spPr>
            <a:xfrm>
              <a:off x="6344566" y="6143307"/>
              <a:ext cx="429377" cy="375184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Explosion: 14 Points 166">
              <a:extLst>
                <a:ext uri="{FF2B5EF4-FFF2-40B4-BE49-F238E27FC236}">
                  <a16:creationId xmlns:a16="http://schemas.microsoft.com/office/drawing/2014/main" id="{62435F4F-736D-4025-A952-9BC780CCE6E0}"/>
                </a:ext>
              </a:extLst>
            </p:cNvPr>
            <p:cNvSpPr/>
            <p:nvPr/>
          </p:nvSpPr>
          <p:spPr>
            <a:xfrm>
              <a:off x="2088815" y="6181489"/>
              <a:ext cx="377469" cy="337002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Explosion: 14 Points 167">
              <a:extLst>
                <a:ext uri="{FF2B5EF4-FFF2-40B4-BE49-F238E27FC236}">
                  <a16:creationId xmlns:a16="http://schemas.microsoft.com/office/drawing/2014/main" id="{E70A7D78-B5E4-4887-BDD3-523EFBAD0166}"/>
                </a:ext>
              </a:extLst>
            </p:cNvPr>
            <p:cNvSpPr/>
            <p:nvPr/>
          </p:nvSpPr>
          <p:spPr>
            <a:xfrm>
              <a:off x="2482261" y="5881882"/>
              <a:ext cx="377469" cy="337002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Explosion: 14 Points 170">
              <a:extLst>
                <a:ext uri="{FF2B5EF4-FFF2-40B4-BE49-F238E27FC236}">
                  <a16:creationId xmlns:a16="http://schemas.microsoft.com/office/drawing/2014/main" id="{29E3DF98-632E-4699-ADA1-ECDD1F11A9C6}"/>
                </a:ext>
              </a:extLst>
            </p:cNvPr>
            <p:cNvSpPr/>
            <p:nvPr/>
          </p:nvSpPr>
          <p:spPr>
            <a:xfrm>
              <a:off x="5231932" y="5974805"/>
              <a:ext cx="429376" cy="337003"/>
            </a:xfrm>
            <a:prstGeom prst="irregularSeal2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Explosion: 14 Points 171">
              <a:extLst>
                <a:ext uri="{FF2B5EF4-FFF2-40B4-BE49-F238E27FC236}">
                  <a16:creationId xmlns:a16="http://schemas.microsoft.com/office/drawing/2014/main" id="{010C9AC8-1850-4A7C-8D0F-E82B8EE332D8}"/>
                </a:ext>
              </a:extLst>
            </p:cNvPr>
            <p:cNvSpPr/>
            <p:nvPr/>
          </p:nvSpPr>
          <p:spPr>
            <a:xfrm>
              <a:off x="5581772" y="6300429"/>
              <a:ext cx="429376" cy="337003"/>
            </a:xfrm>
            <a:prstGeom prst="irregularSeal2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Explosion: 14 Points 172">
              <a:extLst>
                <a:ext uri="{FF2B5EF4-FFF2-40B4-BE49-F238E27FC236}">
                  <a16:creationId xmlns:a16="http://schemas.microsoft.com/office/drawing/2014/main" id="{13FD1149-0708-4F10-B530-7EFBACA7246B}"/>
                </a:ext>
              </a:extLst>
            </p:cNvPr>
            <p:cNvSpPr/>
            <p:nvPr/>
          </p:nvSpPr>
          <p:spPr>
            <a:xfrm>
              <a:off x="5817030" y="5901098"/>
              <a:ext cx="429376" cy="337003"/>
            </a:xfrm>
            <a:prstGeom prst="irregularSeal2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Explosion: 14 Points 173">
              <a:extLst>
                <a:ext uri="{FF2B5EF4-FFF2-40B4-BE49-F238E27FC236}">
                  <a16:creationId xmlns:a16="http://schemas.microsoft.com/office/drawing/2014/main" id="{67A56976-2E55-4DB5-95FE-07B56158B504}"/>
                </a:ext>
              </a:extLst>
            </p:cNvPr>
            <p:cNvSpPr/>
            <p:nvPr/>
          </p:nvSpPr>
          <p:spPr>
            <a:xfrm>
              <a:off x="9068009" y="5979063"/>
              <a:ext cx="429377" cy="375184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Explosion: 14 Points 174">
              <a:extLst>
                <a:ext uri="{FF2B5EF4-FFF2-40B4-BE49-F238E27FC236}">
                  <a16:creationId xmlns:a16="http://schemas.microsoft.com/office/drawing/2014/main" id="{A2CD37A8-3323-4358-8EC7-7EA204DE1CB2}"/>
                </a:ext>
              </a:extLst>
            </p:cNvPr>
            <p:cNvSpPr/>
            <p:nvPr/>
          </p:nvSpPr>
          <p:spPr>
            <a:xfrm>
              <a:off x="9339184" y="6311808"/>
              <a:ext cx="429377" cy="375184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Explosion: 14 Points 175">
              <a:extLst>
                <a:ext uri="{FF2B5EF4-FFF2-40B4-BE49-F238E27FC236}">
                  <a16:creationId xmlns:a16="http://schemas.microsoft.com/office/drawing/2014/main" id="{EE998696-C8BC-4F7A-B4B6-F7FF88DBBC07}"/>
                </a:ext>
              </a:extLst>
            </p:cNvPr>
            <p:cNvSpPr/>
            <p:nvPr/>
          </p:nvSpPr>
          <p:spPr>
            <a:xfrm>
              <a:off x="9886837" y="5901099"/>
              <a:ext cx="377469" cy="337002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Explosion: 14 Points 176">
              <a:extLst>
                <a:ext uri="{FF2B5EF4-FFF2-40B4-BE49-F238E27FC236}">
                  <a16:creationId xmlns:a16="http://schemas.microsoft.com/office/drawing/2014/main" id="{C5E6D30F-7488-4B9E-A198-94F8F66C0FC4}"/>
                </a:ext>
              </a:extLst>
            </p:cNvPr>
            <p:cNvSpPr/>
            <p:nvPr/>
          </p:nvSpPr>
          <p:spPr>
            <a:xfrm>
              <a:off x="10158012" y="6219848"/>
              <a:ext cx="377469" cy="337002"/>
            </a:xfrm>
            <a:prstGeom prst="irregularSeal2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7CB66DF-3FB2-4CFA-A657-8644DCB56CC6}"/>
                </a:ext>
              </a:extLst>
            </p:cNvPr>
            <p:cNvSpPr txBox="1"/>
            <p:nvPr/>
          </p:nvSpPr>
          <p:spPr>
            <a:xfrm>
              <a:off x="-21928" y="5686874"/>
              <a:ext cx="1178568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</a:rPr>
                <a:t>Protein</a:t>
              </a:r>
            </a:p>
          </p:txBody>
        </p:sp>
      </p:grpSp>
      <p:pic>
        <p:nvPicPr>
          <p:cNvPr id="44" name="Picture 43" descr="scholars_final.png">
            <a:extLst>
              <a:ext uri="{FF2B5EF4-FFF2-40B4-BE49-F238E27FC236}">
                <a16:creationId xmlns:a16="http://schemas.microsoft.com/office/drawing/2014/main" id="{5B17EC7C-F792-495F-9604-31AB66384B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10636476" y="425197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52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1B0C8E-2FF1-45AA-AF62-5CA837CB7E7C}"/>
              </a:ext>
            </a:extLst>
          </p:cNvPr>
          <p:cNvSpPr/>
          <p:nvPr/>
        </p:nvSpPr>
        <p:spPr>
          <a:xfrm>
            <a:off x="508808" y="1663217"/>
            <a:ext cx="4632553" cy="2926679"/>
          </a:xfrm>
          <a:prstGeom prst="roundRect">
            <a:avLst/>
          </a:prstGeom>
          <a:solidFill>
            <a:schemeClr val="accent5">
              <a:lumMod val="5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16351-3264-4079-87B5-6AEFDEC9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88" y="2347990"/>
            <a:ext cx="4266992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gene expression?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400297-A61E-4A43-A31E-B19597CFE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03" y="0"/>
            <a:ext cx="6027892" cy="6858000"/>
          </a:xfrm>
          <a:prstGeom prst="rect">
            <a:avLst/>
          </a:prstGeom>
        </p:spPr>
      </p:pic>
      <p:pic>
        <p:nvPicPr>
          <p:cNvPr id="7" name="Picture 6" descr="scholars_final.png">
            <a:extLst>
              <a:ext uri="{FF2B5EF4-FFF2-40B4-BE49-F238E27FC236}">
                <a16:creationId xmlns:a16="http://schemas.microsoft.com/office/drawing/2014/main" id="{1777047A-E4E7-4790-8FFF-5CE9D79D65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2164684" y="4156130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99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1B0C8E-2FF1-45AA-AF62-5CA837CB7E7C}"/>
              </a:ext>
            </a:extLst>
          </p:cNvPr>
          <p:cNvSpPr/>
          <p:nvPr/>
        </p:nvSpPr>
        <p:spPr>
          <a:xfrm>
            <a:off x="508808" y="1663217"/>
            <a:ext cx="4632553" cy="2926679"/>
          </a:xfrm>
          <a:prstGeom prst="roundRect">
            <a:avLst/>
          </a:prstGeom>
          <a:solidFill>
            <a:schemeClr val="accent5">
              <a:lumMod val="5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16351-3264-4079-87B5-6AEFDEC9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88" y="2347990"/>
            <a:ext cx="4266992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gene expression?</a:t>
            </a:r>
          </a:p>
        </p:txBody>
      </p:sp>
      <p:pic>
        <p:nvPicPr>
          <p:cNvPr id="1026" name="Picture 2" descr="Image result for gene expression regulation">
            <a:extLst>
              <a:ext uri="{FF2B5EF4-FFF2-40B4-BE49-F238E27FC236}">
                <a16:creationId xmlns:a16="http://schemas.microsoft.com/office/drawing/2014/main" id="{8ED3D4F1-FBCB-4333-B9E3-E86E71E8E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7" y="0"/>
            <a:ext cx="64817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holars_final.png">
            <a:extLst>
              <a:ext uri="{FF2B5EF4-FFF2-40B4-BE49-F238E27FC236}">
                <a16:creationId xmlns:a16="http://schemas.microsoft.com/office/drawing/2014/main" id="{35929FB7-599D-40E1-BAE1-8F3EAE035A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2233054" y="4015939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8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1B0C8E-2FF1-45AA-AF62-5CA837CB7E7C}"/>
              </a:ext>
            </a:extLst>
          </p:cNvPr>
          <p:cNvSpPr/>
          <p:nvPr/>
        </p:nvSpPr>
        <p:spPr>
          <a:xfrm>
            <a:off x="508808" y="1663217"/>
            <a:ext cx="4632553" cy="2926679"/>
          </a:xfrm>
          <a:prstGeom prst="roundRect">
            <a:avLst/>
          </a:prstGeom>
          <a:solidFill>
            <a:schemeClr val="accent5">
              <a:lumMod val="50000"/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16351-3264-4079-87B5-6AEFDEC9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88" y="2347990"/>
            <a:ext cx="4266992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What is gene expression?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86A229-AC88-4B68-A0A2-3A1516939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8520"/>
            <a:ext cx="5660959" cy="5660959"/>
          </a:xfrm>
          <a:prstGeom prst="rect">
            <a:avLst/>
          </a:prstGeom>
        </p:spPr>
      </p:pic>
      <p:pic>
        <p:nvPicPr>
          <p:cNvPr id="7" name="Picture 6" descr="scholars_final.png">
            <a:extLst>
              <a:ext uri="{FF2B5EF4-FFF2-40B4-BE49-F238E27FC236}">
                <a16:creationId xmlns:a16="http://schemas.microsoft.com/office/drawing/2014/main" id="{4F526ABC-7D5E-468C-B1D4-D6C3A9DC89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</a:blip>
          <a:srcRect l="20898" t="26641" r="19825" b="35407"/>
          <a:stretch>
            <a:fillRect/>
          </a:stretch>
        </p:blipFill>
        <p:spPr>
          <a:xfrm>
            <a:off x="2164684" y="3953935"/>
            <a:ext cx="1320800" cy="40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82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694</Words>
  <Application>Microsoft Office PowerPoint</Application>
  <PresentationFormat>Widescreen</PresentationFormat>
  <Paragraphs>154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Agency FB</vt:lpstr>
      <vt:lpstr>Andalus</vt:lpstr>
      <vt:lpstr>Arial</vt:lpstr>
      <vt:lpstr>Calibri</vt:lpstr>
      <vt:lpstr>Calibri Light</vt:lpstr>
      <vt:lpstr>Corbel</vt:lpstr>
      <vt:lpstr>Office Theme</vt:lpstr>
      <vt:lpstr>RNA-seq differential expression analysis part 1 Egypt Scholars </vt:lpstr>
      <vt:lpstr>PowerPoint Presentation</vt:lpstr>
      <vt:lpstr>science of omics</vt:lpstr>
      <vt:lpstr>What is gene expression?</vt:lpstr>
      <vt:lpstr>What is gene expression?</vt:lpstr>
      <vt:lpstr>What is gene expression?</vt:lpstr>
      <vt:lpstr>What is gene expression?</vt:lpstr>
      <vt:lpstr>What is gene expression?</vt:lpstr>
      <vt:lpstr>What is gene expression?</vt:lpstr>
      <vt:lpstr>Transcriptome profile </vt:lpstr>
      <vt:lpstr>Why sequence RNA (versus DNA)?</vt:lpstr>
      <vt:lpstr>differential gene expression analysis?!! Why? </vt:lpstr>
      <vt:lpstr>differential gene expression analysis?!! Why? </vt:lpstr>
      <vt:lpstr>Gene Expression Profiling Technologies </vt:lpstr>
      <vt:lpstr>RNA-seq experiment overview </vt:lpstr>
      <vt:lpstr>RNA-seq experiment overview </vt:lpstr>
      <vt:lpstr>Problems in the sequence</vt:lpstr>
      <vt:lpstr>RNA-seq Datasets</vt:lpstr>
      <vt:lpstr>RNA-seq differential expression workflow </vt:lpstr>
      <vt:lpstr>RNA-seq differential expression workflow </vt:lpstr>
      <vt:lpstr>RNA-seq differential expression workflow </vt:lpstr>
      <vt:lpstr>RNA-seq differential expression workflow </vt:lpstr>
      <vt:lpstr>RNA-seq differential expression workflow </vt:lpstr>
      <vt:lpstr>RNA-seq differential expression workflow </vt:lpstr>
      <vt:lpstr>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 differential expression analysis</dc:title>
  <dc:creator>mariam aouda</dc:creator>
  <cp:lastModifiedBy>mariam aouda</cp:lastModifiedBy>
  <cp:revision>23</cp:revision>
  <dcterms:created xsi:type="dcterms:W3CDTF">2019-10-24T16:00:18Z</dcterms:created>
  <dcterms:modified xsi:type="dcterms:W3CDTF">2020-07-11T18:34:48Z</dcterms:modified>
</cp:coreProperties>
</file>